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61" r:id="rId5"/>
    <p:sldId id="262" r:id="rId6"/>
    <p:sldId id="263" r:id="rId7"/>
    <p:sldId id="275" r:id="rId8"/>
    <p:sldId id="276" r:id="rId9"/>
    <p:sldId id="278" r:id="rId10"/>
    <p:sldId id="279" r:id="rId11"/>
    <p:sldId id="280" r:id="rId12"/>
    <p:sldId id="281" r:id="rId13"/>
    <p:sldId id="282" r:id="rId14"/>
    <p:sldId id="283" r:id="rId15"/>
    <p:sldId id="264" r:id="rId16"/>
    <p:sldId id="265" r:id="rId17"/>
    <p:sldId id="266" r:id="rId18"/>
    <p:sldId id="284" r:id="rId19"/>
    <p:sldId id="267" r:id="rId20"/>
    <p:sldId id="268" r:id="rId21"/>
    <p:sldId id="269" r:id="rId22"/>
    <p:sldId id="270" r:id="rId23"/>
    <p:sldId id="271" r:id="rId24"/>
    <p:sldId id="272" r:id="rId25"/>
    <p:sldId id="273" r:id="rId26"/>
    <p:sldId id="274" r:id="rId27"/>
    <p:sldId id="291" r:id="rId28"/>
    <p:sldId id="285" r:id="rId29"/>
    <p:sldId id="286" r:id="rId30"/>
    <p:sldId id="287" r:id="rId31"/>
    <p:sldId id="288" r:id="rId32"/>
    <p:sldId id="289" r:id="rId33"/>
    <p:sldId id="290" r:id="rId34"/>
  </p:sldIdLst>
  <p:sldSz cx="7799388" cy="5202238"/>
  <p:notesSz cx="6797675" cy="9926638"/>
  <p:defaultTextStyle>
    <a:defPPr>
      <a:defRPr lang="da-DK"/>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39">
          <p15:clr>
            <a:srgbClr val="A4A3A4"/>
          </p15:clr>
        </p15:guide>
        <p15:guide id="2" pos="245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D4D4D"/>
    <a:srgbClr val="EE7F01"/>
    <a:srgbClr val="7995AA"/>
    <a:srgbClr val="08235D"/>
    <a:srgbClr val="F17901"/>
    <a:srgbClr val="FF0000"/>
    <a:srgbClr val="969696"/>
    <a:srgbClr val="161E69"/>
    <a:srgbClr val="163269"/>
    <a:srgbClr val="A80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1" autoAdjust="0"/>
    <p:restoredTop sz="94660"/>
  </p:normalViewPr>
  <p:slideViewPr>
    <p:cSldViewPr snapToGrid="0">
      <p:cViewPr varScale="1">
        <p:scale>
          <a:sx n="135" d="100"/>
          <a:sy n="135" d="100"/>
        </p:scale>
        <p:origin x="2760" y="114"/>
      </p:cViewPr>
      <p:guideLst>
        <p:guide orient="horz" pos="1639"/>
        <p:guide pos="24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50" d="100"/>
          <a:sy n="150" d="100"/>
        </p:scale>
        <p:origin x="552" y="4400"/>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t" anchorCtr="0" compatLnSpc="1">
            <a:prstTxWarp prst="textNoShape">
              <a:avLst/>
            </a:prstTxWarp>
          </a:bodyPr>
          <a:lstStyle>
            <a:lvl1pPr eaLnBrk="1" hangingPunct="1">
              <a:defRPr sz="1200">
                <a:latin typeface="Arial" charset="0"/>
              </a:defRPr>
            </a:lvl1pPr>
          </a:lstStyle>
          <a:p>
            <a:pPr>
              <a:defRPr/>
            </a:pPr>
            <a:endParaRPr lang="da-DK"/>
          </a:p>
        </p:txBody>
      </p:sp>
      <p:sp>
        <p:nvSpPr>
          <p:cNvPr id="17411" name="Rectangle 3"/>
          <p:cNvSpPr>
            <a:spLocks noGrp="1" noChangeArrowheads="1"/>
          </p:cNvSpPr>
          <p:nvPr>
            <p:ph type="dt" sz="quarter" idx="1"/>
          </p:nvPr>
        </p:nvSpPr>
        <p:spPr bwMode="auto">
          <a:xfrm>
            <a:off x="3852863" y="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t" anchorCtr="0" compatLnSpc="1">
            <a:prstTxWarp prst="textNoShape">
              <a:avLst/>
            </a:prstTxWarp>
          </a:bodyPr>
          <a:lstStyle>
            <a:lvl1pPr algn="r" eaLnBrk="1" hangingPunct="1">
              <a:defRPr sz="1200">
                <a:latin typeface="Arial" charset="0"/>
              </a:defRPr>
            </a:lvl1pPr>
          </a:lstStyle>
          <a:p>
            <a:pPr>
              <a:defRPr/>
            </a:pPr>
            <a:endParaRPr lang="da-DK"/>
          </a:p>
        </p:txBody>
      </p:sp>
      <p:sp>
        <p:nvSpPr>
          <p:cNvPr id="17412" name="Rectangle 4"/>
          <p:cNvSpPr>
            <a:spLocks noGrp="1" noChangeArrowheads="1"/>
          </p:cNvSpPr>
          <p:nvPr>
            <p:ph type="ftr" sz="quarter" idx="2"/>
          </p:nvPr>
        </p:nvSpPr>
        <p:spPr bwMode="auto">
          <a:xfrm>
            <a:off x="0"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b" anchorCtr="0" compatLnSpc="1">
            <a:prstTxWarp prst="textNoShape">
              <a:avLst/>
            </a:prstTxWarp>
          </a:bodyPr>
          <a:lstStyle>
            <a:lvl1pPr eaLnBrk="1" hangingPunct="1">
              <a:defRPr sz="1200">
                <a:latin typeface="Arial" charset="0"/>
              </a:defRPr>
            </a:lvl1pPr>
          </a:lstStyle>
          <a:p>
            <a:pPr>
              <a:defRPr/>
            </a:pPr>
            <a:endParaRPr lang="da-DK"/>
          </a:p>
        </p:txBody>
      </p:sp>
      <p:sp>
        <p:nvSpPr>
          <p:cNvPr id="17413" name="Rectangle 5"/>
          <p:cNvSpPr>
            <a:spLocks noGrp="1" noChangeArrowheads="1"/>
          </p:cNvSpPr>
          <p:nvPr>
            <p:ph type="sldNum" sz="quarter" idx="3"/>
          </p:nvPr>
        </p:nvSpPr>
        <p:spPr bwMode="auto">
          <a:xfrm>
            <a:off x="3852863" y="9431338"/>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b" anchorCtr="0" compatLnSpc="1">
            <a:prstTxWarp prst="textNoShape">
              <a:avLst/>
            </a:prstTxWarp>
          </a:bodyPr>
          <a:lstStyle>
            <a:lvl1pPr algn="r" eaLnBrk="1" hangingPunct="1">
              <a:defRPr sz="1200"/>
            </a:lvl1pPr>
          </a:lstStyle>
          <a:p>
            <a:pPr>
              <a:defRPr/>
            </a:pPr>
            <a:fld id="{CE6FB37C-B574-43AC-A77E-83417C9D325F}" type="slidenum">
              <a:rPr lang="da-DK" altLang="da-DK"/>
              <a:pPr>
                <a:defRPr/>
              </a:pPr>
              <a:t>‹nr.›</a:t>
            </a:fld>
            <a:endParaRPr lang="da-DK" altLang="da-DK"/>
          </a:p>
        </p:txBody>
      </p:sp>
    </p:spTree>
    <p:extLst>
      <p:ext uri="{BB962C8B-B14F-4D97-AF65-F5344CB8AC3E}">
        <p14:creationId xmlns:p14="http://schemas.microsoft.com/office/powerpoint/2010/main" val="1327175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t" anchorCtr="0" compatLnSpc="1">
            <a:prstTxWarp prst="textNoShape">
              <a:avLst/>
            </a:prstTxWarp>
          </a:bodyPr>
          <a:lstStyle>
            <a:lvl1pPr eaLnBrk="1" hangingPunct="1">
              <a:defRPr sz="1200">
                <a:latin typeface="Arial" charset="0"/>
              </a:defRPr>
            </a:lvl1pPr>
          </a:lstStyle>
          <a:p>
            <a:pPr>
              <a:defRPr/>
            </a:pPr>
            <a:endParaRPr lang="da-DK"/>
          </a:p>
        </p:txBody>
      </p:sp>
      <p:sp>
        <p:nvSpPr>
          <p:cNvPr id="7171" name="Rectangle 3"/>
          <p:cNvSpPr>
            <a:spLocks noGrp="1" noChangeArrowheads="1"/>
          </p:cNvSpPr>
          <p:nvPr>
            <p:ph type="dt" idx="1"/>
          </p:nvPr>
        </p:nvSpPr>
        <p:spPr bwMode="auto">
          <a:xfrm>
            <a:off x="3852863" y="0"/>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t" anchorCtr="0" compatLnSpc="1">
            <a:prstTxWarp prst="textNoShape">
              <a:avLst/>
            </a:prstTxWarp>
          </a:bodyPr>
          <a:lstStyle>
            <a:lvl1pPr algn="r" eaLnBrk="1" hangingPunct="1">
              <a:defRPr sz="1200">
                <a:latin typeface="Arial" charset="0"/>
              </a:defRPr>
            </a:lvl1pPr>
          </a:lstStyle>
          <a:p>
            <a:pPr>
              <a:defRPr/>
            </a:pPr>
            <a:endParaRPr lang="da-DK"/>
          </a:p>
        </p:txBody>
      </p:sp>
      <p:sp>
        <p:nvSpPr>
          <p:cNvPr id="2052" name="Rectangle 4"/>
          <p:cNvSpPr>
            <a:spLocks noGrp="1" noRot="1" noChangeAspect="1" noChangeArrowheads="1" noTextEdit="1"/>
          </p:cNvSpPr>
          <p:nvPr>
            <p:ph type="sldImg" idx="2"/>
          </p:nvPr>
        </p:nvSpPr>
        <p:spPr bwMode="auto">
          <a:xfrm>
            <a:off x="608013" y="744538"/>
            <a:ext cx="558165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t" anchorCtr="0" compatLnSpc="1">
            <a:prstTxWarp prst="textNoShape">
              <a:avLst/>
            </a:prstTxWarp>
          </a:bodyPr>
          <a:lstStyle/>
          <a:p>
            <a:pPr lvl="0"/>
            <a:r>
              <a:rPr lang="da-DK" noProof="0"/>
              <a:t>Click to edit Master text styles</a:t>
            </a:r>
          </a:p>
          <a:p>
            <a:pPr lvl="1"/>
            <a:r>
              <a:rPr lang="da-DK" noProof="0"/>
              <a:t>Second level</a:t>
            </a:r>
          </a:p>
          <a:p>
            <a:pPr lvl="2"/>
            <a:r>
              <a:rPr lang="da-DK" noProof="0"/>
              <a:t>Third level</a:t>
            </a:r>
          </a:p>
          <a:p>
            <a:pPr lvl="3"/>
            <a:r>
              <a:rPr lang="da-DK" noProof="0"/>
              <a:t>Fourth level</a:t>
            </a:r>
          </a:p>
          <a:p>
            <a:pPr lvl="4"/>
            <a:r>
              <a:rPr lang="da-DK" noProof="0"/>
              <a:t>Fifth level</a:t>
            </a:r>
          </a:p>
        </p:txBody>
      </p:sp>
      <p:sp>
        <p:nvSpPr>
          <p:cNvPr id="7174" name="Rectangle 6"/>
          <p:cNvSpPr>
            <a:spLocks noGrp="1" noChangeArrowheads="1"/>
          </p:cNvSpPr>
          <p:nvPr>
            <p:ph type="ftr" sz="quarter" idx="4"/>
          </p:nvPr>
        </p:nvSpPr>
        <p:spPr bwMode="auto">
          <a:xfrm>
            <a:off x="0"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b" anchorCtr="0" compatLnSpc="1">
            <a:prstTxWarp prst="textNoShape">
              <a:avLst/>
            </a:prstTxWarp>
          </a:bodyPr>
          <a:lstStyle>
            <a:lvl1pPr eaLnBrk="1" hangingPunct="1">
              <a:defRPr sz="1200">
                <a:latin typeface="Arial" charset="0"/>
              </a:defRPr>
            </a:lvl1pPr>
          </a:lstStyle>
          <a:p>
            <a:pPr>
              <a:defRPr/>
            </a:pPr>
            <a:endParaRPr lang="da-DK"/>
          </a:p>
        </p:txBody>
      </p:sp>
      <p:sp>
        <p:nvSpPr>
          <p:cNvPr id="7175" name="Rectangle 7"/>
          <p:cNvSpPr>
            <a:spLocks noGrp="1" noChangeArrowheads="1"/>
          </p:cNvSpPr>
          <p:nvPr>
            <p:ph type="sldNum" sz="quarter" idx="5"/>
          </p:nvPr>
        </p:nvSpPr>
        <p:spPr bwMode="auto">
          <a:xfrm>
            <a:off x="3852863" y="9431338"/>
            <a:ext cx="294481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55" tIns="45478" rIns="90955" bIns="45478" numCol="1" anchor="b" anchorCtr="0" compatLnSpc="1">
            <a:prstTxWarp prst="textNoShape">
              <a:avLst/>
            </a:prstTxWarp>
          </a:bodyPr>
          <a:lstStyle>
            <a:lvl1pPr algn="r" eaLnBrk="1" hangingPunct="1">
              <a:defRPr sz="1200"/>
            </a:lvl1pPr>
          </a:lstStyle>
          <a:p>
            <a:pPr>
              <a:defRPr/>
            </a:pPr>
            <a:fld id="{C208B209-93AE-4629-8792-C5211025FA3E}" type="slidenum">
              <a:rPr lang="da-DK" altLang="da-DK"/>
              <a:pPr>
                <a:defRPr/>
              </a:pPr>
              <a:t>‹nr.›</a:t>
            </a:fld>
            <a:endParaRPr lang="da-DK" altLang="da-DK"/>
          </a:p>
        </p:txBody>
      </p:sp>
    </p:spTree>
    <p:extLst>
      <p:ext uri="{BB962C8B-B14F-4D97-AF65-F5344CB8AC3E}">
        <p14:creationId xmlns:p14="http://schemas.microsoft.com/office/powerpoint/2010/main" val="1666306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384142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a:xfrm>
            <a:off x="390525" y="207963"/>
            <a:ext cx="7018338" cy="866775"/>
          </a:xfrm>
          <a:prstGeom prst="rect">
            <a:avLst/>
          </a:prstGeom>
        </p:spPr>
        <p:txBody>
          <a:bodyPr/>
          <a:lstStyle>
            <a:lvl1pPr>
              <a:defRPr>
                <a:solidFill>
                  <a:srgbClr val="EE7F01"/>
                </a:solidFill>
              </a:defRPr>
            </a:lvl1pPr>
          </a:lstStyle>
          <a:p>
            <a:r>
              <a:rPr lang="da-DK" dirty="0"/>
              <a:t>Klik for at redigere i master</a:t>
            </a:r>
          </a:p>
        </p:txBody>
      </p:sp>
      <p:sp>
        <p:nvSpPr>
          <p:cNvPr id="3" name="Pladsholder til lodret titel 2"/>
          <p:cNvSpPr>
            <a:spLocks noGrp="1"/>
          </p:cNvSpPr>
          <p:nvPr>
            <p:ph type="body" orient="vert" idx="1"/>
          </p:nvPr>
        </p:nvSpPr>
        <p:spPr>
          <a:xfrm>
            <a:off x="390525" y="1214438"/>
            <a:ext cx="7018338" cy="3432175"/>
          </a:xfrm>
          <a:prstGeom prst="rect">
            <a:avLst/>
          </a:prstGeo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151023698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5654675" y="207963"/>
            <a:ext cx="1754188" cy="4438650"/>
          </a:xfrm>
          <a:prstGeom prst="rect">
            <a:avLst/>
          </a:prstGeom>
        </p:spPr>
        <p:txBody>
          <a:bodyPr vert="eaVert"/>
          <a:lstStyle>
            <a:lvl1pPr>
              <a:defRPr>
                <a:solidFill>
                  <a:srgbClr val="EE7F01"/>
                </a:solidFill>
              </a:defRPr>
            </a:lvl1pPr>
          </a:lstStyle>
          <a:p>
            <a:r>
              <a:rPr lang="da-DK" dirty="0"/>
              <a:t>Klik for at redigere i master</a:t>
            </a:r>
          </a:p>
        </p:txBody>
      </p:sp>
      <p:sp>
        <p:nvSpPr>
          <p:cNvPr id="3" name="Pladsholder til lodret titel 2"/>
          <p:cNvSpPr>
            <a:spLocks noGrp="1"/>
          </p:cNvSpPr>
          <p:nvPr>
            <p:ph type="body" orient="vert" idx="1"/>
          </p:nvPr>
        </p:nvSpPr>
        <p:spPr>
          <a:xfrm>
            <a:off x="390525" y="207963"/>
            <a:ext cx="5111750" cy="4438650"/>
          </a:xfrm>
          <a:prstGeom prst="rect">
            <a:avLst/>
          </a:prstGeo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43181844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390525" y="207963"/>
            <a:ext cx="7018338" cy="866775"/>
          </a:xfrm>
          <a:prstGeom prst="rect">
            <a:avLst/>
          </a:prstGeom>
        </p:spPr>
        <p:txBody>
          <a:bodyPr/>
          <a:lstStyle>
            <a:lvl1pPr>
              <a:defRPr>
                <a:solidFill>
                  <a:srgbClr val="EE7F01"/>
                </a:solidFill>
              </a:defRPr>
            </a:lvl1pPr>
          </a:lstStyle>
          <a:p>
            <a:r>
              <a:rPr lang="da-DK" dirty="0"/>
              <a:t>Klik for at redigere i master</a:t>
            </a:r>
          </a:p>
        </p:txBody>
      </p:sp>
      <p:sp>
        <p:nvSpPr>
          <p:cNvPr id="3" name="Pladsholder til indhold 2"/>
          <p:cNvSpPr>
            <a:spLocks noGrp="1"/>
          </p:cNvSpPr>
          <p:nvPr>
            <p:ph idx="1"/>
          </p:nvPr>
        </p:nvSpPr>
        <p:spPr>
          <a:xfrm>
            <a:off x="390525" y="1214438"/>
            <a:ext cx="7018338" cy="3432175"/>
          </a:xfrm>
          <a:prstGeom prst="rect">
            <a:avLst/>
          </a:prstGeo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62995578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615950" y="2797711"/>
            <a:ext cx="6629400" cy="1033463"/>
          </a:xfrm>
          <a:prstGeom prst="rect">
            <a:avLst/>
          </a:prstGeom>
        </p:spPr>
        <p:txBody>
          <a:bodyPr anchor="t"/>
          <a:lstStyle>
            <a:lvl1pPr algn="l">
              <a:defRPr sz="4000" b="1" cap="all">
                <a:solidFill>
                  <a:srgbClr val="EE7F01"/>
                </a:solidFill>
              </a:defRPr>
            </a:lvl1pPr>
          </a:lstStyle>
          <a:p>
            <a:r>
              <a:rPr lang="da-DK" dirty="0"/>
              <a:t>Klik for at redigere i master</a:t>
            </a:r>
          </a:p>
        </p:txBody>
      </p:sp>
      <p:sp>
        <p:nvSpPr>
          <p:cNvPr id="3" name="Pladsholder til tekst 2"/>
          <p:cNvSpPr>
            <a:spLocks noGrp="1"/>
          </p:cNvSpPr>
          <p:nvPr>
            <p:ph type="body" idx="1"/>
          </p:nvPr>
        </p:nvSpPr>
        <p:spPr>
          <a:xfrm>
            <a:off x="615950" y="1659474"/>
            <a:ext cx="6629400" cy="113823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i master</a:t>
            </a:r>
          </a:p>
        </p:txBody>
      </p:sp>
    </p:spTree>
    <p:extLst>
      <p:ext uri="{BB962C8B-B14F-4D97-AF65-F5344CB8AC3E}">
        <p14:creationId xmlns:p14="http://schemas.microsoft.com/office/powerpoint/2010/main" val="36789250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390525" y="207963"/>
            <a:ext cx="7018338" cy="866775"/>
          </a:xfrm>
          <a:prstGeom prst="rect">
            <a:avLst/>
          </a:prstGeom>
        </p:spPr>
        <p:txBody>
          <a:bodyPr/>
          <a:lstStyle>
            <a:lvl1pPr>
              <a:defRPr sz="2800">
                <a:solidFill>
                  <a:srgbClr val="EE7F01"/>
                </a:solidFill>
              </a:defRPr>
            </a:lvl1pPr>
          </a:lstStyle>
          <a:p>
            <a:r>
              <a:rPr lang="da-DK" dirty="0"/>
              <a:t>Klik for at redigere i master</a:t>
            </a:r>
          </a:p>
        </p:txBody>
      </p:sp>
      <p:sp>
        <p:nvSpPr>
          <p:cNvPr id="3" name="Pladsholder til indhold 2"/>
          <p:cNvSpPr>
            <a:spLocks noGrp="1"/>
          </p:cNvSpPr>
          <p:nvPr>
            <p:ph sz="half" idx="1"/>
          </p:nvPr>
        </p:nvSpPr>
        <p:spPr>
          <a:xfrm>
            <a:off x="390525" y="1214438"/>
            <a:ext cx="3432175" cy="34321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3975100" y="1214438"/>
            <a:ext cx="3433763" cy="34321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44451771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390525" y="207963"/>
            <a:ext cx="7018338" cy="866775"/>
          </a:xfrm>
          <a:prstGeom prst="rect">
            <a:avLst/>
          </a:prstGeom>
        </p:spPr>
        <p:txBody>
          <a:bodyPr/>
          <a:lstStyle>
            <a:lvl1pPr>
              <a:defRPr sz="2800">
                <a:solidFill>
                  <a:srgbClr val="EE7F01"/>
                </a:solidFill>
              </a:defRPr>
            </a:lvl1pPr>
          </a:lstStyle>
          <a:p>
            <a:r>
              <a:rPr lang="da-DK" dirty="0"/>
              <a:t>Klik for at redigere i master</a:t>
            </a:r>
          </a:p>
        </p:txBody>
      </p:sp>
      <p:sp>
        <p:nvSpPr>
          <p:cNvPr id="3" name="Pladsholder til tekst 2"/>
          <p:cNvSpPr>
            <a:spLocks noGrp="1"/>
          </p:cNvSpPr>
          <p:nvPr>
            <p:ph type="body" idx="1"/>
          </p:nvPr>
        </p:nvSpPr>
        <p:spPr>
          <a:xfrm>
            <a:off x="390525" y="1165225"/>
            <a:ext cx="3444875" cy="4841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390525" y="1649413"/>
            <a:ext cx="3444875" cy="29972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3962400" y="1165225"/>
            <a:ext cx="3446463" cy="4841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3962400" y="1649413"/>
            <a:ext cx="3446463" cy="29972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79461800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390525" y="207963"/>
            <a:ext cx="7018338" cy="866775"/>
          </a:xfrm>
          <a:prstGeom prst="rect">
            <a:avLst/>
          </a:prstGeom>
        </p:spPr>
        <p:txBody>
          <a:bodyPr/>
          <a:lstStyle>
            <a:lvl1pPr>
              <a:defRPr sz="2800">
                <a:solidFill>
                  <a:srgbClr val="EE7F01"/>
                </a:solidFill>
              </a:defRPr>
            </a:lvl1pPr>
          </a:lstStyle>
          <a:p>
            <a:r>
              <a:rPr lang="da-DK" dirty="0"/>
              <a:t>Klik for at redigere i master</a:t>
            </a:r>
          </a:p>
        </p:txBody>
      </p:sp>
    </p:spTree>
    <p:extLst>
      <p:ext uri="{BB962C8B-B14F-4D97-AF65-F5344CB8AC3E}">
        <p14:creationId xmlns:p14="http://schemas.microsoft.com/office/powerpoint/2010/main" val="250197355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00352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390525" y="206375"/>
            <a:ext cx="2565400" cy="882650"/>
          </a:xfrm>
          <a:prstGeom prst="rect">
            <a:avLst/>
          </a:prstGeom>
        </p:spPr>
        <p:txBody>
          <a:bodyPr anchor="b"/>
          <a:lstStyle>
            <a:lvl1pPr algn="l">
              <a:defRPr sz="2000" b="1">
                <a:solidFill>
                  <a:srgbClr val="EE7F01"/>
                </a:solidFill>
              </a:defRPr>
            </a:lvl1pPr>
          </a:lstStyle>
          <a:p>
            <a:r>
              <a:rPr lang="da-DK" dirty="0"/>
              <a:t>Klik for at redigere i master</a:t>
            </a:r>
          </a:p>
        </p:txBody>
      </p:sp>
      <p:sp>
        <p:nvSpPr>
          <p:cNvPr id="3" name="Pladsholder til indhold 2"/>
          <p:cNvSpPr>
            <a:spLocks noGrp="1"/>
          </p:cNvSpPr>
          <p:nvPr>
            <p:ph idx="1"/>
          </p:nvPr>
        </p:nvSpPr>
        <p:spPr>
          <a:xfrm>
            <a:off x="3049588" y="206375"/>
            <a:ext cx="4359275" cy="44402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390525" y="1089025"/>
            <a:ext cx="2565400" cy="35575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Tree>
    <p:extLst>
      <p:ext uri="{BB962C8B-B14F-4D97-AF65-F5344CB8AC3E}">
        <p14:creationId xmlns:p14="http://schemas.microsoft.com/office/powerpoint/2010/main" val="330133647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528763" y="3641725"/>
            <a:ext cx="4679950" cy="430213"/>
          </a:xfrm>
          <a:prstGeom prst="rect">
            <a:avLst/>
          </a:prstGeom>
        </p:spPr>
        <p:txBody>
          <a:bodyPr anchor="b"/>
          <a:lstStyle>
            <a:lvl1pPr algn="l">
              <a:defRPr sz="2000" b="1">
                <a:solidFill>
                  <a:srgbClr val="EE7F01"/>
                </a:solidFill>
              </a:defRPr>
            </a:lvl1pPr>
          </a:lstStyle>
          <a:p>
            <a:r>
              <a:rPr lang="da-DK" dirty="0"/>
              <a:t>Klik for at redigere i master</a:t>
            </a:r>
          </a:p>
        </p:txBody>
      </p:sp>
      <p:sp>
        <p:nvSpPr>
          <p:cNvPr id="3" name="Pladsholder til billede 2"/>
          <p:cNvSpPr>
            <a:spLocks noGrp="1"/>
          </p:cNvSpPr>
          <p:nvPr>
            <p:ph type="pic" idx="1"/>
          </p:nvPr>
        </p:nvSpPr>
        <p:spPr>
          <a:xfrm>
            <a:off x="1528763" y="465138"/>
            <a:ext cx="4679950" cy="31210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528763" y="4071938"/>
            <a:ext cx="467995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Tree>
    <p:extLst>
      <p:ext uri="{BB962C8B-B14F-4D97-AF65-F5344CB8AC3E}">
        <p14:creationId xmlns:p14="http://schemas.microsoft.com/office/powerpoint/2010/main" val="361649997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127"/>
          <p:cNvSpPr>
            <a:spLocks noChangeArrowheads="1"/>
          </p:cNvSpPr>
          <p:nvPr userDrawn="1"/>
        </p:nvSpPr>
        <p:spPr bwMode="auto">
          <a:xfrm>
            <a:off x="-2678113" y="5643563"/>
            <a:ext cx="150813"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1" name="Rectangle 128"/>
          <p:cNvSpPr>
            <a:spLocks noChangeArrowheads="1"/>
          </p:cNvSpPr>
          <p:nvPr userDrawn="1"/>
        </p:nvSpPr>
        <p:spPr bwMode="auto">
          <a:xfrm>
            <a:off x="-2676525" y="5645150"/>
            <a:ext cx="14922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2" name="Rectangle 129"/>
          <p:cNvSpPr>
            <a:spLocks noChangeArrowheads="1"/>
          </p:cNvSpPr>
          <p:nvPr userDrawn="1"/>
        </p:nvSpPr>
        <p:spPr bwMode="auto">
          <a:xfrm>
            <a:off x="-3143250" y="5645150"/>
            <a:ext cx="42862" cy="3175"/>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3" name="Rectangle 130"/>
          <p:cNvSpPr>
            <a:spLocks noChangeArrowheads="1"/>
          </p:cNvSpPr>
          <p:nvPr userDrawn="1"/>
        </p:nvSpPr>
        <p:spPr bwMode="auto">
          <a:xfrm>
            <a:off x="-2676525" y="5645150"/>
            <a:ext cx="14922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4" name="Rectangle 131"/>
          <p:cNvSpPr>
            <a:spLocks noChangeArrowheads="1"/>
          </p:cNvSpPr>
          <p:nvPr userDrawn="1"/>
        </p:nvSpPr>
        <p:spPr bwMode="auto">
          <a:xfrm>
            <a:off x="-2676525" y="5646738"/>
            <a:ext cx="14922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5" name="Rectangle 132"/>
          <p:cNvSpPr>
            <a:spLocks noChangeArrowheads="1"/>
          </p:cNvSpPr>
          <p:nvPr userDrawn="1"/>
        </p:nvSpPr>
        <p:spPr bwMode="auto">
          <a:xfrm>
            <a:off x="-2676525" y="5648325"/>
            <a:ext cx="149225"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6" name="Rectangle 143"/>
          <p:cNvSpPr>
            <a:spLocks noChangeArrowheads="1"/>
          </p:cNvSpPr>
          <p:nvPr userDrawn="1"/>
        </p:nvSpPr>
        <p:spPr bwMode="auto">
          <a:xfrm>
            <a:off x="-2674938" y="5653088"/>
            <a:ext cx="147638"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7" name="Rectangle 144"/>
          <p:cNvSpPr>
            <a:spLocks noChangeArrowheads="1"/>
          </p:cNvSpPr>
          <p:nvPr userDrawn="1"/>
        </p:nvSpPr>
        <p:spPr bwMode="auto">
          <a:xfrm>
            <a:off x="-3143250" y="5653088"/>
            <a:ext cx="444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8" name="Rectangle 145"/>
          <p:cNvSpPr>
            <a:spLocks noChangeArrowheads="1"/>
          </p:cNvSpPr>
          <p:nvPr userDrawn="1"/>
        </p:nvSpPr>
        <p:spPr bwMode="auto">
          <a:xfrm>
            <a:off x="-3143250" y="5654675"/>
            <a:ext cx="444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39" name="Rectangle 146"/>
          <p:cNvSpPr>
            <a:spLocks noChangeArrowheads="1"/>
          </p:cNvSpPr>
          <p:nvPr userDrawn="1"/>
        </p:nvSpPr>
        <p:spPr bwMode="auto">
          <a:xfrm>
            <a:off x="-2674938" y="5653088"/>
            <a:ext cx="147638"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0" name="Rectangle 147"/>
          <p:cNvSpPr>
            <a:spLocks noChangeArrowheads="1"/>
          </p:cNvSpPr>
          <p:nvPr userDrawn="1"/>
        </p:nvSpPr>
        <p:spPr bwMode="auto">
          <a:xfrm>
            <a:off x="-2674938" y="5653088"/>
            <a:ext cx="14763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1" name="Rectangle 148"/>
          <p:cNvSpPr>
            <a:spLocks noChangeArrowheads="1"/>
          </p:cNvSpPr>
          <p:nvPr userDrawn="1"/>
        </p:nvSpPr>
        <p:spPr bwMode="auto">
          <a:xfrm>
            <a:off x="-2674938" y="5653088"/>
            <a:ext cx="14763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2" name="Rectangle 149"/>
          <p:cNvSpPr>
            <a:spLocks noChangeArrowheads="1"/>
          </p:cNvSpPr>
          <p:nvPr userDrawn="1"/>
        </p:nvSpPr>
        <p:spPr bwMode="auto">
          <a:xfrm>
            <a:off x="-2674938" y="5654675"/>
            <a:ext cx="147638"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3" name="Rectangle 150"/>
          <p:cNvSpPr>
            <a:spLocks noChangeArrowheads="1"/>
          </p:cNvSpPr>
          <p:nvPr userDrawn="1"/>
        </p:nvSpPr>
        <p:spPr bwMode="auto">
          <a:xfrm>
            <a:off x="-2674938" y="5656263"/>
            <a:ext cx="14763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4" name="Rectangle 151"/>
          <p:cNvSpPr>
            <a:spLocks noChangeArrowheads="1"/>
          </p:cNvSpPr>
          <p:nvPr userDrawn="1"/>
        </p:nvSpPr>
        <p:spPr bwMode="auto">
          <a:xfrm>
            <a:off x="-3143250" y="5656263"/>
            <a:ext cx="444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5" name="Rectangle 152"/>
          <p:cNvSpPr>
            <a:spLocks noChangeArrowheads="1"/>
          </p:cNvSpPr>
          <p:nvPr userDrawn="1"/>
        </p:nvSpPr>
        <p:spPr bwMode="auto">
          <a:xfrm>
            <a:off x="-2674938" y="5656263"/>
            <a:ext cx="14763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6" name="Rectangle 153"/>
          <p:cNvSpPr>
            <a:spLocks noChangeArrowheads="1"/>
          </p:cNvSpPr>
          <p:nvPr userDrawn="1"/>
        </p:nvSpPr>
        <p:spPr bwMode="auto">
          <a:xfrm>
            <a:off x="-2673350" y="5657850"/>
            <a:ext cx="14605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7" name="Rectangle 155"/>
          <p:cNvSpPr>
            <a:spLocks noChangeArrowheads="1"/>
          </p:cNvSpPr>
          <p:nvPr userDrawn="1"/>
        </p:nvSpPr>
        <p:spPr bwMode="auto">
          <a:xfrm>
            <a:off x="-2673350" y="5657850"/>
            <a:ext cx="14605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8" name="Rectangle 156"/>
          <p:cNvSpPr>
            <a:spLocks noChangeArrowheads="1"/>
          </p:cNvSpPr>
          <p:nvPr userDrawn="1"/>
        </p:nvSpPr>
        <p:spPr bwMode="auto">
          <a:xfrm>
            <a:off x="-2673350" y="5657850"/>
            <a:ext cx="14605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49" name="Rectangle 164"/>
          <p:cNvSpPr>
            <a:spLocks noChangeArrowheads="1"/>
          </p:cNvSpPr>
          <p:nvPr userDrawn="1"/>
        </p:nvSpPr>
        <p:spPr bwMode="auto">
          <a:xfrm>
            <a:off x="-2671763" y="5662613"/>
            <a:ext cx="144463"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0" name="Rectangle 165"/>
          <p:cNvSpPr>
            <a:spLocks noChangeArrowheads="1"/>
          </p:cNvSpPr>
          <p:nvPr userDrawn="1"/>
        </p:nvSpPr>
        <p:spPr bwMode="auto">
          <a:xfrm>
            <a:off x="-3143250" y="5662613"/>
            <a:ext cx="46037"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1" name="Rectangle 166"/>
          <p:cNvSpPr>
            <a:spLocks noChangeArrowheads="1"/>
          </p:cNvSpPr>
          <p:nvPr userDrawn="1"/>
        </p:nvSpPr>
        <p:spPr bwMode="auto">
          <a:xfrm>
            <a:off x="-3143250" y="5664200"/>
            <a:ext cx="46037"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2" name="Rectangle 167"/>
          <p:cNvSpPr>
            <a:spLocks noChangeArrowheads="1"/>
          </p:cNvSpPr>
          <p:nvPr userDrawn="1"/>
        </p:nvSpPr>
        <p:spPr bwMode="auto">
          <a:xfrm>
            <a:off x="-3143250" y="5664200"/>
            <a:ext cx="4603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3" name="Rectangle 168"/>
          <p:cNvSpPr>
            <a:spLocks noChangeArrowheads="1"/>
          </p:cNvSpPr>
          <p:nvPr userDrawn="1"/>
        </p:nvSpPr>
        <p:spPr bwMode="auto">
          <a:xfrm>
            <a:off x="-2671763" y="5662613"/>
            <a:ext cx="144463"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4" name="Rectangle 169"/>
          <p:cNvSpPr>
            <a:spLocks noChangeArrowheads="1"/>
          </p:cNvSpPr>
          <p:nvPr userDrawn="1"/>
        </p:nvSpPr>
        <p:spPr bwMode="auto">
          <a:xfrm>
            <a:off x="-2671763" y="5664200"/>
            <a:ext cx="144463"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5" name="Rectangle 170"/>
          <p:cNvSpPr>
            <a:spLocks noChangeArrowheads="1"/>
          </p:cNvSpPr>
          <p:nvPr userDrawn="1"/>
        </p:nvSpPr>
        <p:spPr bwMode="auto">
          <a:xfrm>
            <a:off x="-2671763" y="5664200"/>
            <a:ext cx="144463"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6" name="Rectangle 171"/>
          <p:cNvSpPr>
            <a:spLocks noChangeArrowheads="1"/>
          </p:cNvSpPr>
          <p:nvPr userDrawn="1"/>
        </p:nvSpPr>
        <p:spPr bwMode="auto">
          <a:xfrm>
            <a:off x="-2670175" y="5665788"/>
            <a:ext cx="14287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7" name="Rectangle 172"/>
          <p:cNvSpPr>
            <a:spLocks noChangeArrowheads="1"/>
          </p:cNvSpPr>
          <p:nvPr userDrawn="1"/>
        </p:nvSpPr>
        <p:spPr bwMode="auto">
          <a:xfrm>
            <a:off x="-3143250" y="5665788"/>
            <a:ext cx="46037"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8" name="Rectangle 173"/>
          <p:cNvSpPr>
            <a:spLocks noChangeArrowheads="1"/>
          </p:cNvSpPr>
          <p:nvPr userDrawn="1"/>
        </p:nvSpPr>
        <p:spPr bwMode="auto">
          <a:xfrm>
            <a:off x="-2670175" y="5665788"/>
            <a:ext cx="14287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59" name="Rectangle 174"/>
          <p:cNvSpPr>
            <a:spLocks noChangeArrowheads="1"/>
          </p:cNvSpPr>
          <p:nvPr userDrawn="1"/>
        </p:nvSpPr>
        <p:spPr bwMode="auto">
          <a:xfrm>
            <a:off x="-3143250" y="5665788"/>
            <a:ext cx="46037"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0" name="Rectangle 175"/>
          <p:cNvSpPr>
            <a:spLocks noChangeArrowheads="1"/>
          </p:cNvSpPr>
          <p:nvPr userDrawn="1"/>
        </p:nvSpPr>
        <p:spPr bwMode="auto">
          <a:xfrm>
            <a:off x="-3143250" y="5667375"/>
            <a:ext cx="4603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1" name="Rectangle 177"/>
          <p:cNvSpPr>
            <a:spLocks noChangeArrowheads="1"/>
          </p:cNvSpPr>
          <p:nvPr userDrawn="1"/>
        </p:nvSpPr>
        <p:spPr bwMode="auto">
          <a:xfrm>
            <a:off x="-2670175" y="5665788"/>
            <a:ext cx="14287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2" name="Rectangle 178"/>
          <p:cNvSpPr>
            <a:spLocks noChangeArrowheads="1"/>
          </p:cNvSpPr>
          <p:nvPr userDrawn="1"/>
        </p:nvSpPr>
        <p:spPr bwMode="auto">
          <a:xfrm>
            <a:off x="-2670175" y="5667375"/>
            <a:ext cx="14287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3" name="Rectangle 179"/>
          <p:cNvSpPr>
            <a:spLocks noChangeArrowheads="1"/>
          </p:cNvSpPr>
          <p:nvPr userDrawn="1"/>
        </p:nvSpPr>
        <p:spPr bwMode="auto">
          <a:xfrm>
            <a:off x="-2670175" y="5667375"/>
            <a:ext cx="14287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4" name="Rectangle 185"/>
          <p:cNvSpPr>
            <a:spLocks noChangeArrowheads="1"/>
          </p:cNvSpPr>
          <p:nvPr userDrawn="1"/>
        </p:nvSpPr>
        <p:spPr bwMode="auto">
          <a:xfrm>
            <a:off x="-3143250" y="5672138"/>
            <a:ext cx="4762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5" name="Rectangle 190"/>
          <p:cNvSpPr>
            <a:spLocks noChangeArrowheads="1"/>
          </p:cNvSpPr>
          <p:nvPr userDrawn="1"/>
        </p:nvSpPr>
        <p:spPr bwMode="auto">
          <a:xfrm>
            <a:off x="-3143250" y="5672138"/>
            <a:ext cx="4762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6" name="Rectangle 191"/>
          <p:cNvSpPr>
            <a:spLocks noChangeArrowheads="1"/>
          </p:cNvSpPr>
          <p:nvPr userDrawn="1"/>
        </p:nvSpPr>
        <p:spPr bwMode="auto">
          <a:xfrm>
            <a:off x="-3143250" y="5672138"/>
            <a:ext cx="492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7" name="Rectangle 192"/>
          <p:cNvSpPr>
            <a:spLocks noChangeArrowheads="1"/>
          </p:cNvSpPr>
          <p:nvPr userDrawn="1"/>
        </p:nvSpPr>
        <p:spPr bwMode="auto">
          <a:xfrm>
            <a:off x="-3143250" y="5673725"/>
            <a:ext cx="49212"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8" name="Rectangle 193"/>
          <p:cNvSpPr>
            <a:spLocks noChangeArrowheads="1"/>
          </p:cNvSpPr>
          <p:nvPr userDrawn="1"/>
        </p:nvSpPr>
        <p:spPr bwMode="auto">
          <a:xfrm>
            <a:off x="-3143250" y="5673725"/>
            <a:ext cx="49212"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69" name="Rectangle 194"/>
          <p:cNvSpPr>
            <a:spLocks noChangeArrowheads="1"/>
          </p:cNvSpPr>
          <p:nvPr userDrawn="1"/>
        </p:nvSpPr>
        <p:spPr bwMode="auto">
          <a:xfrm>
            <a:off x="-2668588" y="5672138"/>
            <a:ext cx="14128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0" name="Rectangle 195"/>
          <p:cNvSpPr>
            <a:spLocks noChangeArrowheads="1"/>
          </p:cNvSpPr>
          <p:nvPr userDrawn="1"/>
        </p:nvSpPr>
        <p:spPr bwMode="auto">
          <a:xfrm>
            <a:off x="-2668588" y="5673725"/>
            <a:ext cx="141288"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1" name="Rectangle 196"/>
          <p:cNvSpPr>
            <a:spLocks noChangeArrowheads="1"/>
          </p:cNvSpPr>
          <p:nvPr userDrawn="1"/>
        </p:nvSpPr>
        <p:spPr bwMode="auto">
          <a:xfrm>
            <a:off x="-2668588" y="5673725"/>
            <a:ext cx="141288"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2" name="Rectangle 197"/>
          <p:cNvSpPr>
            <a:spLocks noChangeArrowheads="1"/>
          </p:cNvSpPr>
          <p:nvPr userDrawn="1"/>
        </p:nvSpPr>
        <p:spPr bwMode="auto">
          <a:xfrm>
            <a:off x="-2668588" y="5673725"/>
            <a:ext cx="141288"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3" name="Rectangle 198"/>
          <p:cNvSpPr>
            <a:spLocks noChangeArrowheads="1"/>
          </p:cNvSpPr>
          <p:nvPr userDrawn="1"/>
        </p:nvSpPr>
        <p:spPr bwMode="auto">
          <a:xfrm>
            <a:off x="-3143250" y="5675313"/>
            <a:ext cx="492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4" name="Rectangle 199"/>
          <p:cNvSpPr>
            <a:spLocks noChangeArrowheads="1"/>
          </p:cNvSpPr>
          <p:nvPr userDrawn="1"/>
        </p:nvSpPr>
        <p:spPr bwMode="auto">
          <a:xfrm>
            <a:off x="-2668588" y="5675313"/>
            <a:ext cx="14128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5" name="Rectangle 200"/>
          <p:cNvSpPr>
            <a:spLocks noChangeArrowheads="1"/>
          </p:cNvSpPr>
          <p:nvPr userDrawn="1"/>
        </p:nvSpPr>
        <p:spPr bwMode="auto">
          <a:xfrm>
            <a:off x="-3143250" y="5675313"/>
            <a:ext cx="492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6" name="Rectangle 201"/>
          <p:cNvSpPr>
            <a:spLocks noChangeArrowheads="1"/>
          </p:cNvSpPr>
          <p:nvPr userDrawn="1"/>
        </p:nvSpPr>
        <p:spPr bwMode="auto">
          <a:xfrm>
            <a:off x="-3143250" y="5675313"/>
            <a:ext cx="492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7" name="Rectangle 202"/>
          <p:cNvSpPr>
            <a:spLocks noChangeArrowheads="1"/>
          </p:cNvSpPr>
          <p:nvPr userDrawn="1"/>
        </p:nvSpPr>
        <p:spPr bwMode="auto">
          <a:xfrm>
            <a:off x="-3143250" y="5676900"/>
            <a:ext cx="49212"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8" name="Rectangle 204"/>
          <p:cNvSpPr>
            <a:spLocks noChangeArrowheads="1"/>
          </p:cNvSpPr>
          <p:nvPr userDrawn="1"/>
        </p:nvSpPr>
        <p:spPr bwMode="auto">
          <a:xfrm>
            <a:off x="-2668588" y="5675313"/>
            <a:ext cx="14128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79" name="Rectangle 205"/>
          <p:cNvSpPr>
            <a:spLocks noChangeArrowheads="1"/>
          </p:cNvSpPr>
          <p:nvPr userDrawn="1"/>
        </p:nvSpPr>
        <p:spPr bwMode="auto">
          <a:xfrm>
            <a:off x="-2668588" y="5675313"/>
            <a:ext cx="14128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0" name="Rectangle 206"/>
          <p:cNvSpPr>
            <a:spLocks noChangeArrowheads="1"/>
          </p:cNvSpPr>
          <p:nvPr userDrawn="1"/>
        </p:nvSpPr>
        <p:spPr bwMode="auto">
          <a:xfrm>
            <a:off x="-2668588" y="5676900"/>
            <a:ext cx="141288"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1" name="Rectangle 207"/>
          <p:cNvSpPr>
            <a:spLocks noChangeArrowheads="1"/>
          </p:cNvSpPr>
          <p:nvPr userDrawn="1"/>
        </p:nvSpPr>
        <p:spPr bwMode="auto">
          <a:xfrm>
            <a:off x="-2668588" y="5676900"/>
            <a:ext cx="141288"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2" name="Rectangle 216"/>
          <p:cNvSpPr>
            <a:spLocks noChangeArrowheads="1"/>
          </p:cNvSpPr>
          <p:nvPr userDrawn="1"/>
        </p:nvSpPr>
        <p:spPr bwMode="auto">
          <a:xfrm>
            <a:off x="-3143250" y="5681663"/>
            <a:ext cx="5080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3" name="Rectangle 217"/>
          <p:cNvSpPr>
            <a:spLocks noChangeArrowheads="1"/>
          </p:cNvSpPr>
          <p:nvPr userDrawn="1"/>
        </p:nvSpPr>
        <p:spPr bwMode="auto">
          <a:xfrm>
            <a:off x="-3143250" y="5683250"/>
            <a:ext cx="5080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4" name="Rectangle 218"/>
          <p:cNvSpPr>
            <a:spLocks noChangeArrowheads="1"/>
          </p:cNvSpPr>
          <p:nvPr userDrawn="1"/>
        </p:nvSpPr>
        <p:spPr bwMode="auto">
          <a:xfrm>
            <a:off x="-2668588" y="5681663"/>
            <a:ext cx="13970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5" name="Rectangle 219"/>
          <p:cNvSpPr>
            <a:spLocks noChangeArrowheads="1"/>
          </p:cNvSpPr>
          <p:nvPr userDrawn="1"/>
        </p:nvSpPr>
        <p:spPr bwMode="auto">
          <a:xfrm>
            <a:off x="-2668588" y="5681663"/>
            <a:ext cx="13970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6" name="Rectangle 220"/>
          <p:cNvSpPr>
            <a:spLocks noChangeArrowheads="1"/>
          </p:cNvSpPr>
          <p:nvPr userDrawn="1"/>
        </p:nvSpPr>
        <p:spPr bwMode="auto">
          <a:xfrm>
            <a:off x="-3143250" y="5683250"/>
            <a:ext cx="5080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7" name="Rectangle 221"/>
          <p:cNvSpPr>
            <a:spLocks noChangeArrowheads="1"/>
          </p:cNvSpPr>
          <p:nvPr userDrawn="1"/>
        </p:nvSpPr>
        <p:spPr bwMode="auto">
          <a:xfrm>
            <a:off x="-3143250" y="5683250"/>
            <a:ext cx="5080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8" name="Rectangle 222"/>
          <p:cNvSpPr>
            <a:spLocks noChangeArrowheads="1"/>
          </p:cNvSpPr>
          <p:nvPr userDrawn="1"/>
        </p:nvSpPr>
        <p:spPr bwMode="auto">
          <a:xfrm>
            <a:off x="-3143250" y="5683250"/>
            <a:ext cx="52387"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89" name="Rectangle 223"/>
          <p:cNvSpPr>
            <a:spLocks noChangeArrowheads="1"/>
          </p:cNvSpPr>
          <p:nvPr userDrawn="1"/>
        </p:nvSpPr>
        <p:spPr bwMode="auto">
          <a:xfrm>
            <a:off x="-2668588" y="5683250"/>
            <a:ext cx="13970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0" name="Rectangle 224"/>
          <p:cNvSpPr>
            <a:spLocks noChangeArrowheads="1"/>
          </p:cNvSpPr>
          <p:nvPr userDrawn="1"/>
        </p:nvSpPr>
        <p:spPr bwMode="auto">
          <a:xfrm>
            <a:off x="-2668588" y="5683250"/>
            <a:ext cx="139700"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1" name="Rectangle 225"/>
          <p:cNvSpPr>
            <a:spLocks noChangeArrowheads="1"/>
          </p:cNvSpPr>
          <p:nvPr userDrawn="1"/>
        </p:nvSpPr>
        <p:spPr bwMode="auto">
          <a:xfrm>
            <a:off x="-2667000" y="5683250"/>
            <a:ext cx="138112"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2" name="Rectangle 226"/>
          <p:cNvSpPr>
            <a:spLocks noChangeArrowheads="1"/>
          </p:cNvSpPr>
          <p:nvPr userDrawn="1"/>
        </p:nvSpPr>
        <p:spPr bwMode="auto">
          <a:xfrm>
            <a:off x="-3143250" y="5683250"/>
            <a:ext cx="5238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3" name="Rectangle 227"/>
          <p:cNvSpPr>
            <a:spLocks noChangeArrowheads="1"/>
          </p:cNvSpPr>
          <p:nvPr userDrawn="1"/>
        </p:nvSpPr>
        <p:spPr bwMode="auto">
          <a:xfrm>
            <a:off x="-3143250" y="5683250"/>
            <a:ext cx="5238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4" name="Rectangle 228"/>
          <p:cNvSpPr>
            <a:spLocks noChangeArrowheads="1"/>
          </p:cNvSpPr>
          <p:nvPr userDrawn="1"/>
        </p:nvSpPr>
        <p:spPr bwMode="auto">
          <a:xfrm>
            <a:off x="-2667000" y="5683250"/>
            <a:ext cx="138112"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5" name="Rectangle 229"/>
          <p:cNvSpPr>
            <a:spLocks noChangeArrowheads="1"/>
          </p:cNvSpPr>
          <p:nvPr userDrawn="1"/>
        </p:nvSpPr>
        <p:spPr bwMode="auto">
          <a:xfrm>
            <a:off x="-3143250" y="5683250"/>
            <a:ext cx="5238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6" name="Rectangle 230"/>
          <p:cNvSpPr>
            <a:spLocks noChangeArrowheads="1"/>
          </p:cNvSpPr>
          <p:nvPr userDrawn="1"/>
        </p:nvSpPr>
        <p:spPr bwMode="auto">
          <a:xfrm>
            <a:off x="-3143250" y="5683250"/>
            <a:ext cx="5238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7" name="Rectangle 231"/>
          <p:cNvSpPr>
            <a:spLocks noChangeArrowheads="1"/>
          </p:cNvSpPr>
          <p:nvPr userDrawn="1"/>
        </p:nvSpPr>
        <p:spPr bwMode="auto">
          <a:xfrm>
            <a:off x="-3143250" y="5684838"/>
            <a:ext cx="52387"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8" name="Rectangle 232"/>
          <p:cNvSpPr>
            <a:spLocks noChangeArrowheads="1"/>
          </p:cNvSpPr>
          <p:nvPr userDrawn="1"/>
        </p:nvSpPr>
        <p:spPr bwMode="auto">
          <a:xfrm>
            <a:off x="-3143250" y="5686425"/>
            <a:ext cx="5397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099" name="Rectangle 233"/>
          <p:cNvSpPr>
            <a:spLocks noChangeArrowheads="1"/>
          </p:cNvSpPr>
          <p:nvPr userDrawn="1"/>
        </p:nvSpPr>
        <p:spPr bwMode="auto">
          <a:xfrm>
            <a:off x="-3143250" y="5686425"/>
            <a:ext cx="53975"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0" name="Rectangle 238"/>
          <p:cNvSpPr>
            <a:spLocks noChangeArrowheads="1"/>
          </p:cNvSpPr>
          <p:nvPr userDrawn="1"/>
        </p:nvSpPr>
        <p:spPr bwMode="auto">
          <a:xfrm>
            <a:off x="-2667000" y="5683250"/>
            <a:ext cx="138112"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1" name="Rectangle 239"/>
          <p:cNvSpPr>
            <a:spLocks noChangeArrowheads="1"/>
          </p:cNvSpPr>
          <p:nvPr userDrawn="1"/>
        </p:nvSpPr>
        <p:spPr bwMode="auto">
          <a:xfrm>
            <a:off x="-2667000" y="5684838"/>
            <a:ext cx="1381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2" name="Rectangle 240"/>
          <p:cNvSpPr>
            <a:spLocks noChangeArrowheads="1"/>
          </p:cNvSpPr>
          <p:nvPr userDrawn="1"/>
        </p:nvSpPr>
        <p:spPr bwMode="auto">
          <a:xfrm>
            <a:off x="-2667000" y="5684838"/>
            <a:ext cx="13811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3" name="Rectangle 241"/>
          <p:cNvSpPr>
            <a:spLocks noChangeArrowheads="1"/>
          </p:cNvSpPr>
          <p:nvPr userDrawn="1"/>
        </p:nvSpPr>
        <p:spPr bwMode="auto">
          <a:xfrm>
            <a:off x="-2667000" y="5686425"/>
            <a:ext cx="138112"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4" name="Rectangle 248"/>
          <p:cNvSpPr>
            <a:spLocks noChangeArrowheads="1"/>
          </p:cNvSpPr>
          <p:nvPr userDrawn="1"/>
        </p:nvSpPr>
        <p:spPr bwMode="auto">
          <a:xfrm>
            <a:off x="-3143250" y="5691188"/>
            <a:ext cx="5556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5" name="Rectangle 249"/>
          <p:cNvSpPr>
            <a:spLocks noChangeArrowheads="1"/>
          </p:cNvSpPr>
          <p:nvPr userDrawn="1"/>
        </p:nvSpPr>
        <p:spPr bwMode="auto">
          <a:xfrm>
            <a:off x="-3143250" y="5691188"/>
            <a:ext cx="5556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6" name="Rectangle 250"/>
          <p:cNvSpPr>
            <a:spLocks noChangeArrowheads="1"/>
          </p:cNvSpPr>
          <p:nvPr userDrawn="1"/>
        </p:nvSpPr>
        <p:spPr bwMode="auto">
          <a:xfrm>
            <a:off x="-3143250" y="5691188"/>
            <a:ext cx="55562"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7" name="Rectangle 252"/>
          <p:cNvSpPr>
            <a:spLocks noChangeArrowheads="1"/>
          </p:cNvSpPr>
          <p:nvPr userDrawn="1"/>
        </p:nvSpPr>
        <p:spPr bwMode="auto">
          <a:xfrm>
            <a:off x="-2667000" y="5691188"/>
            <a:ext cx="136525"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8" name="Rectangle 253"/>
          <p:cNvSpPr>
            <a:spLocks noChangeArrowheads="1"/>
          </p:cNvSpPr>
          <p:nvPr userDrawn="1"/>
        </p:nvSpPr>
        <p:spPr bwMode="auto">
          <a:xfrm>
            <a:off x="-2665413" y="5691188"/>
            <a:ext cx="134938"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09" name="Rectangle 254"/>
          <p:cNvSpPr>
            <a:spLocks noChangeArrowheads="1"/>
          </p:cNvSpPr>
          <p:nvPr userDrawn="1"/>
        </p:nvSpPr>
        <p:spPr bwMode="auto">
          <a:xfrm>
            <a:off x="-3143250" y="5692775"/>
            <a:ext cx="55562"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0" name="Rectangle 255"/>
          <p:cNvSpPr>
            <a:spLocks noChangeArrowheads="1"/>
          </p:cNvSpPr>
          <p:nvPr userDrawn="1"/>
        </p:nvSpPr>
        <p:spPr bwMode="auto">
          <a:xfrm>
            <a:off x="-3143250" y="5692775"/>
            <a:ext cx="55562"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1" name="Rectangle 256"/>
          <p:cNvSpPr>
            <a:spLocks noChangeArrowheads="1"/>
          </p:cNvSpPr>
          <p:nvPr userDrawn="1"/>
        </p:nvSpPr>
        <p:spPr bwMode="auto">
          <a:xfrm>
            <a:off x="-3143250" y="5692775"/>
            <a:ext cx="571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2" name="Rectangle 257"/>
          <p:cNvSpPr>
            <a:spLocks noChangeArrowheads="1"/>
          </p:cNvSpPr>
          <p:nvPr userDrawn="1"/>
        </p:nvSpPr>
        <p:spPr bwMode="auto">
          <a:xfrm>
            <a:off x="-3143250" y="5692775"/>
            <a:ext cx="571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3" name="Rectangle 258"/>
          <p:cNvSpPr>
            <a:spLocks noChangeArrowheads="1"/>
          </p:cNvSpPr>
          <p:nvPr userDrawn="1"/>
        </p:nvSpPr>
        <p:spPr bwMode="auto">
          <a:xfrm>
            <a:off x="-3143250" y="5694363"/>
            <a:ext cx="571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4" name="Rectangle 259"/>
          <p:cNvSpPr>
            <a:spLocks noChangeArrowheads="1"/>
          </p:cNvSpPr>
          <p:nvPr userDrawn="1"/>
        </p:nvSpPr>
        <p:spPr bwMode="auto">
          <a:xfrm>
            <a:off x="-3143250" y="5694363"/>
            <a:ext cx="571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5" name="Rectangle 260"/>
          <p:cNvSpPr>
            <a:spLocks noChangeArrowheads="1"/>
          </p:cNvSpPr>
          <p:nvPr userDrawn="1"/>
        </p:nvSpPr>
        <p:spPr bwMode="auto">
          <a:xfrm>
            <a:off x="-3143250" y="5694363"/>
            <a:ext cx="571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6" name="Rectangle 261"/>
          <p:cNvSpPr>
            <a:spLocks noChangeArrowheads="1"/>
          </p:cNvSpPr>
          <p:nvPr userDrawn="1"/>
        </p:nvSpPr>
        <p:spPr bwMode="auto">
          <a:xfrm>
            <a:off x="-2665413" y="5692775"/>
            <a:ext cx="134938" cy="0"/>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7" name="Rectangle 262"/>
          <p:cNvSpPr>
            <a:spLocks noChangeArrowheads="1"/>
          </p:cNvSpPr>
          <p:nvPr userDrawn="1"/>
        </p:nvSpPr>
        <p:spPr bwMode="auto">
          <a:xfrm>
            <a:off x="-2665413" y="5692775"/>
            <a:ext cx="134938"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8" name="Rectangle 263"/>
          <p:cNvSpPr>
            <a:spLocks noChangeArrowheads="1"/>
          </p:cNvSpPr>
          <p:nvPr userDrawn="1"/>
        </p:nvSpPr>
        <p:spPr bwMode="auto">
          <a:xfrm>
            <a:off x="-2665413" y="5694363"/>
            <a:ext cx="133350" cy="1587"/>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19" name="Rectangle 264"/>
          <p:cNvSpPr>
            <a:spLocks noChangeArrowheads="1"/>
          </p:cNvSpPr>
          <p:nvPr userDrawn="1"/>
        </p:nvSpPr>
        <p:spPr bwMode="auto">
          <a:xfrm>
            <a:off x="-3143250" y="5695950"/>
            <a:ext cx="571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0" name="Rectangle 265"/>
          <p:cNvSpPr>
            <a:spLocks noChangeArrowheads="1"/>
          </p:cNvSpPr>
          <p:nvPr userDrawn="1"/>
        </p:nvSpPr>
        <p:spPr bwMode="auto">
          <a:xfrm>
            <a:off x="-3143250" y="5695950"/>
            <a:ext cx="5873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1" name="Rectangle 266"/>
          <p:cNvSpPr>
            <a:spLocks noChangeArrowheads="1"/>
          </p:cNvSpPr>
          <p:nvPr userDrawn="1"/>
        </p:nvSpPr>
        <p:spPr bwMode="auto">
          <a:xfrm>
            <a:off x="-3143250" y="5695950"/>
            <a:ext cx="58737"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2" name="Rectangle 268"/>
          <p:cNvSpPr>
            <a:spLocks noChangeArrowheads="1"/>
          </p:cNvSpPr>
          <p:nvPr userDrawn="1"/>
        </p:nvSpPr>
        <p:spPr bwMode="auto">
          <a:xfrm>
            <a:off x="-2665413" y="5695950"/>
            <a:ext cx="1333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3" name="Rectangle 269"/>
          <p:cNvSpPr>
            <a:spLocks noChangeArrowheads="1"/>
          </p:cNvSpPr>
          <p:nvPr userDrawn="1"/>
        </p:nvSpPr>
        <p:spPr bwMode="auto">
          <a:xfrm>
            <a:off x="-2665413" y="5695950"/>
            <a:ext cx="1333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4" name="Rectangle 270"/>
          <p:cNvSpPr>
            <a:spLocks noChangeArrowheads="1"/>
          </p:cNvSpPr>
          <p:nvPr userDrawn="1"/>
        </p:nvSpPr>
        <p:spPr bwMode="auto">
          <a:xfrm>
            <a:off x="-2665413" y="5695950"/>
            <a:ext cx="133350" cy="1588"/>
          </a:xfrm>
          <a:prstGeom prst="rect">
            <a:avLst/>
          </a:prstGeom>
          <a:solidFill>
            <a:srgbClr val="CAE0D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a-DK" altLang="da-DK"/>
          </a:p>
        </p:txBody>
      </p:sp>
      <p:sp>
        <p:nvSpPr>
          <p:cNvPr id="1125" name="Rectangle 286"/>
          <p:cNvSpPr>
            <a:spLocks noChangeArrowheads="1"/>
          </p:cNvSpPr>
          <p:nvPr userDrawn="1"/>
        </p:nvSpPr>
        <p:spPr bwMode="auto">
          <a:xfrm>
            <a:off x="0" y="4413302"/>
            <a:ext cx="7799388" cy="788936"/>
          </a:xfrm>
          <a:prstGeom prst="rect">
            <a:avLst/>
          </a:prstGeom>
          <a:solidFill>
            <a:srgbClr val="7995AA"/>
          </a:solidFill>
          <a:ln w="9525">
            <a:noFill/>
            <a:miter lim="800000"/>
            <a:headEnd/>
            <a:tailEnd/>
          </a:ln>
          <a:effectLst/>
        </p:spPr>
        <p:txBody>
          <a:bodyPr wrap="none" lIns="72347" tIns="36174" rIns="72347" bIns="36174" anchor="ctr"/>
          <a:lstStyle>
            <a:lvl1pPr defTabSz="723900" eaLnBrk="0" hangingPunct="0">
              <a:defRPr>
                <a:solidFill>
                  <a:schemeClr val="tx1"/>
                </a:solidFill>
                <a:latin typeface="Arial" charset="0"/>
              </a:defRPr>
            </a:lvl1pPr>
            <a:lvl2pPr marL="742950" indent="-285750" defTabSz="723900" eaLnBrk="0" hangingPunct="0">
              <a:defRPr>
                <a:solidFill>
                  <a:schemeClr val="tx1"/>
                </a:solidFill>
                <a:latin typeface="Arial" charset="0"/>
              </a:defRPr>
            </a:lvl2pPr>
            <a:lvl3pPr marL="1143000" indent="-228600" defTabSz="723900" eaLnBrk="0" hangingPunct="0">
              <a:defRPr>
                <a:solidFill>
                  <a:schemeClr val="tx1"/>
                </a:solidFill>
                <a:latin typeface="Arial" charset="0"/>
              </a:defRPr>
            </a:lvl3pPr>
            <a:lvl4pPr marL="1600200" indent="-228600" defTabSz="723900" eaLnBrk="0" hangingPunct="0">
              <a:defRPr>
                <a:solidFill>
                  <a:schemeClr val="tx1"/>
                </a:solidFill>
                <a:latin typeface="Arial" charset="0"/>
              </a:defRPr>
            </a:lvl4pPr>
            <a:lvl5pPr marL="2057400" indent="-228600" defTabSz="723900" eaLnBrk="0" hangingPunct="0">
              <a:defRPr>
                <a:solidFill>
                  <a:schemeClr val="tx1"/>
                </a:solidFill>
                <a:latin typeface="Arial" charset="0"/>
              </a:defRPr>
            </a:lvl5pPr>
            <a:lvl6pPr marL="2514600" indent="-228600" defTabSz="723900" eaLnBrk="0" fontAlgn="base" hangingPunct="0">
              <a:spcBef>
                <a:spcPct val="0"/>
              </a:spcBef>
              <a:spcAft>
                <a:spcPct val="0"/>
              </a:spcAft>
              <a:defRPr>
                <a:solidFill>
                  <a:schemeClr val="tx1"/>
                </a:solidFill>
                <a:latin typeface="Arial" charset="0"/>
              </a:defRPr>
            </a:lvl6pPr>
            <a:lvl7pPr marL="2971800" indent="-228600" defTabSz="723900" eaLnBrk="0" fontAlgn="base" hangingPunct="0">
              <a:spcBef>
                <a:spcPct val="0"/>
              </a:spcBef>
              <a:spcAft>
                <a:spcPct val="0"/>
              </a:spcAft>
              <a:defRPr>
                <a:solidFill>
                  <a:schemeClr val="tx1"/>
                </a:solidFill>
                <a:latin typeface="Arial" charset="0"/>
              </a:defRPr>
            </a:lvl7pPr>
            <a:lvl8pPr marL="3429000" indent="-228600" defTabSz="723900" eaLnBrk="0" fontAlgn="base" hangingPunct="0">
              <a:spcBef>
                <a:spcPct val="0"/>
              </a:spcBef>
              <a:spcAft>
                <a:spcPct val="0"/>
              </a:spcAft>
              <a:defRPr>
                <a:solidFill>
                  <a:schemeClr val="tx1"/>
                </a:solidFill>
                <a:latin typeface="Arial" charset="0"/>
              </a:defRPr>
            </a:lvl8pPr>
            <a:lvl9pPr marL="3886200" indent="-228600" defTabSz="723900" eaLnBrk="0" fontAlgn="base" hangingPunct="0">
              <a:spcBef>
                <a:spcPct val="0"/>
              </a:spcBef>
              <a:spcAft>
                <a:spcPct val="0"/>
              </a:spcAft>
              <a:defRPr>
                <a:solidFill>
                  <a:schemeClr val="tx1"/>
                </a:solidFill>
                <a:latin typeface="Arial" charset="0"/>
              </a:defRPr>
            </a:lvl9pPr>
          </a:lstStyle>
          <a:p>
            <a:pPr algn="ctr" eaLnBrk="1" hangingPunct="1">
              <a:defRPr/>
            </a:pPr>
            <a:r>
              <a:rPr lang="da-DK" altLang="da-DK" sz="1400" dirty="0"/>
              <a:t>     </a:t>
            </a:r>
          </a:p>
        </p:txBody>
      </p:sp>
      <p:pic>
        <p:nvPicPr>
          <p:cNvPr id="2" name="Picture 2" descr="http://www.kanonen.dk/CustomerData/Files/Images/Archive/1-logo/kanonen-logo_36.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84099" y="4413602"/>
            <a:ext cx="1710805" cy="67090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www.kanonen.dk/CustomerData/Files/Images/Archive/2-grafik/slogan-top_29.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7924" y="4599046"/>
            <a:ext cx="2705100" cy="447675"/>
          </a:xfrm>
          <a:prstGeom prst="rect">
            <a:avLst/>
          </a:prstGeom>
          <a:noFill/>
          <a:extLst>
            <a:ext uri="{909E8E84-426E-40DD-AFC4-6F175D3DCCD1}">
              <a14:hiddenFill xmlns:a14="http://schemas.microsoft.com/office/drawing/2010/main">
                <a:solidFill>
                  <a:srgbClr val="FFFFFF"/>
                </a:solidFill>
              </a14:hiddenFill>
            </a:ext>
          </a:extLst>
        </p:spPr>
      </p:pic>
      <p:sp>
        <p:nvSpPr>
          <p:cNvPr id="100" name="Rektangel 99"/>
          <p:cNvSpPr/>
          <p:nvPr userDrawn="1"/>
        </p:nvSpPr>
        <p:spPr>
          <a:xfrm>
            <a:off x="0" y="-143583"/>
            <a:ext cx="7799388" cy="143583"/>
          </a:xfrm>
          <a:prstGeom prst="rect">
            <a:avLst/>
          </a:prstGeom>
          <a:solidFill>
            <a:srgbClr val="EE7F01"/>
          </a:solidFill>
          <a:ln>
            <a:solidFill>
              <a:srgbClr val="EE7F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ransition spd="med"/>
  <p:txStyles>
    <p:titleStyle>
      <a:lvl1pPr algn="l" defTabSz="723900" rtl="0" eaLnBrk="0" fontAlgn="base" hangingPunct="0">
        <a:spcBef>
          <a:spcPct val="0"/>
        </a:spcBef>
        <a:spcAft>
          <a:spcPct val="0"/>
        </a:spcAft>
        <a:defRPr sz="2600">
          <a:solidFill>
            <a:srgbClr val="08235D"/>
          </a:solidFill>
          <a:latin typeface="+mj-lt"/>
          <a:ea typeface="+mj-ea"/>
          <a:cs typeface="+mj-cs"/>
        </a:defRPr>
      </a:lvl1pPr>
      <a:lvl2pPr algn="l" defTabSz="723900" rtl="0" eaLnBrk="0" fontAlgn="base" hangingPunct="0">
        <a:spcBef>
          <a:spcPct val="0"/>
        </a:spcBef>
        <a:spcAft>
          <a:spcPct val="0"/>
        </a:spcAft>
        <a:defRPr sz="2600">
          <a:solidFill>
            <a:srgbClr val="08235D"/>
          </a:solidFill>
          <a:latin typeface="Bliss-Medium" pitchFamily="64" charset="0"/>
        </a:defRPr>
      </a:lvl2pPr>
      <a:lvl3pPr algn="l" defTabSz="723900" rtl="0" eaLnBrk="0" fontAlgn="base" hangingPunct="0">
        <a:spcBef>
          <a:spcPct val="0"/>
        </a:spcBef>
        <a:spcAft>
          <a:spcPct val="0"/>
        </a:spcAft>
        <a:defRPr sz="2600">
          <a:solidFill>
            <a:srgbClr val="08235D"/>
          </a:solidFill>
          <a:latin typeface="Bliss-Medium" pitchFamily="64" charset="0"/>
        </a:defRPr>
      </a:lvl3pPr>
      <a:lvl4pPr algn="l" defTabSz="723900" rtl="0" eaLnBrk="0" fontAlgn="base" hangingPunct="0">
        <a:spcBef>
          <a:spcPct val="0"/>
        </a:spcBef>
        <a:spcAft>
          <a:spcPct val="0"/>
        </a:spcAft>
        <a:defRPr sz="2600">
          <a:solidFill>
            <a:srgbClr val="08235D"/>
          </a:solidFill>
          <a:latin typeface="Bliss-Medium" pitchFamily="64" charset="0"/>
        </a:defRPr>
      </a:lvl4pPr>
      <a:lvl5pPr algn="l" defTabSz="723900" rtl="0" eaLnBrk="0" fontAlgn="base" hangingPunct="0">
        <a:spcBef>
          <a:spcPct val="0"/>
        </a:spcBef>
        <a:spcAft>
          <a:spcPct val="0"/>
        </a:spcAft>
        <a:defRPr sz="2600">
          <a:solidFill>
            <a:srgbClr val="08235D"/>
          </a:solidFill>
          <a:latin typeface="Bliss-Medium" pitchFamily="64" charset="0"/>
        </a:defRPr>
      </a:lvl5pPr>
      <a:lvl6pPr marL="457200" algn="l" defTabSz="723900" rtl="0" fontAlgn="base">
        <a:spcBef>
          <a:spcPct val="0"/>
        </a:spcBef>
        <a:spcAft>
          <a:spcPct val="0"/>
        </a:spcAft>
        <a:defRPr sz="2600">
          <a:solidFill>
            <a:srgbClr val="08235D"/>
          </a:solidFill>
          <a:latin typeface="Bliss-Medium" pitchFamily="64" charset="0"/>
        </a:defRPr>
      </a:lvl6pPr>
      <a:lvl7pPr marL="914400" algn="l" defTabSz="723900" rtl="0" fontAlgn="base">
        <a:spcBef>
          <a:spcPct val="0"/>
        </a:spcBef>
        <a:spcAft>
          <a:spcPct val="0"/>
        </a:spcAft>
        <a:defRPr sz="2600">
          <a:solidFill>
            <a:srgbClr val="08235D"/>
          </a:solidFill>
          <a:latin typeface="Bliss-Medium" pitchFamily="64" charset="0"/>
        </a:defRPr>
      </a:lvl7pPr>
      <a:lvl8pPr marL="1371600" algn="l" defTabSz="723900" rtl="0" fontAlgn="base">
        <a:spcBef>
          <a:spcPct val="0"/>
        </a:spcBef>
        <a:spcAft>
          <a:spcPct val="0"/>
        </a:spcAft>
        <a:defRPr sz="2600">
          <a:solidFill>
            <a:srgbClr val="08235D"/>
          </a:solidFill>
          <a:latin typeface="Bliss-Medium" pitchFamily="64" charset="0"/>
        </a:defRPr>
      </a:lvl8pPr>
      <a:lvl9pPr marL="1828800" algn="l" defTabSz="723900" rtl="0" fontAlgn="base">
        <a:spcBef>
          <a:spcPct val="0"/>
        </a:spcBef>
        <a:spcAft>
          <a:spcPct val="0"/>
        </a:spcAft>
        <a:defRPr sz="2600">
          <a:solidFill>
            <a:srgbClr val="08235D"/>
          </a:solidFill>
          <a:latin typeface="Bliss-Medium" pitchFamily="64" charset="0"/>
        </a:defRPr>
      </a:lvl9pPr>
    </p:titleStyle>
    <p:bodyStyle>
      <a:lvl1pPr marL="271463" indent="-271463" algn="l" defTabSz="723900" rtl="0" eaLnBrk="0" fontAlgn="base" hangingPunct="0">
        <a:spcBef>
          <a:spcPct val="20000"/>
        </a:spcBef>
        <a:spcAft>
          <a:spcPct val="0"/>
        </a:spcAft>
        <a:buChar char="•"/>
        <a:defRPr sz="1600">
          <a:solidFill>
            <a:schemeClr val="tx1"/>
          </a:solidFill>
          <a:latin typeface="+mn-lt"/>
          <a:ea typeface="+mn-ea"/>
          <a:cs typeface="+mn-cs"/>
        </a:defRPr>
      </a:lvl1pPr>
      <a:lvl2pPr marL="587375" indent="-225425" algn="l" defTabSz="723900" rtl="0" eaLnBrk="0" fontAlgn="base" hangingPunct="0">
        <a:spcBef>
          <a:spcPct val="20000"/>
        </a:spcBef>
        <a:spcAft>
          <a:spcPct val="0"/>
        </a:spcAft>
        <a:buChar char="–"/>
        <a:defRPr sz="1600">
          <a:solidFill>
            <a:schemeClr val="tx1"/>
          </a:solidFill>
          <a:latin typeface="+mn-lt"/>
        </a:defRPr>
      </a:lvl2pPr>
      <a:lvl3pPr marL="904875" indent="-180975" algn="l" defTabSz="723900" rtl="0" eaLnBrk="0" fontAlgn="base" hangingPunct="0">
        <a:spcBef>
          <a:spcPct val="20000"/>
        </a:spcBef>
        <a:spcAft>
          <a:spcPct val="0"/>
        </a:spcAft>
        <a:buChar char="•"/>
        <a:defRPr sz="1600">
          <a:solidFill>
            <a:schemeClr val="tx1"/>
          </a:solidFill>
          <a:latin typeface="+mn-lt"/>
        </a:defRPr>
      </a:lvl3pPr>
      <a:lvl4pPr marL="1266825" indent="-180975" algn="l" defTabSz="723900" rtl="0" eaLnBrk="0" fontAlgn="base" hangingPunct="0">
        <a:spcBef>
          <a:spcPct val="20000"/>
        </a:spcBef>
        <a:spcAft>
          <a:spcPct val="0"/>
        </a:spcAft>
        <a:buChar char="–"/>
        <a:defRPr sz="1600">
          <a:solidFill>
            <a:schemeClr val="tx1"/>
          </a:solidFill>
          <a:latin typeface="+mn-lt"/>
        </a:defRPr>
      </a:lvl4pPr>
      <a:lvl5pPr marL="1627188" indent="-180975" algn="l" defTabSz="723900" rtl="0" eaLnBrk="0" fontAlgn="base" hangingPunct="0">
        <a:spcBef>
          <a:spcPct val="20000"/>
        </a:spcBef>
        <a:spcAft>
          <a:spcPct val="0"/>
        </a:spcAft>
        <a:buChar char="»"/>
        <a:defRPr sz="1600">
          <a:solidFill>
            <a:schemeClr val="tx1"/>
          </a:solidFill>
          <a:latin typeface="+mn-lt"/>
        </a:defRPr>
      </a:lvl5pPr>
      <a:lvl6pPr marL="2084388" indent="-180975" algn="l" defTabSz="723900" rtl="0" fontAlgn="base">
        <a:spcBef>
          <a:spcPct val="20000"/>
        </a:spcBef>
        <a:spcAft>
          <a:spcPct val="0"/>
        </a:spcAft>
        <a:buChar char="»"/>
        <a:defRPr sz="1600">
          <a:solidFill>
            <a:schemeClr val="tx1"/>
          </a:solidFill>
          <a:latin typeface="+mn-lt"/>
        </a:defRPr>
      </a:lvl6pPr>
      <a:lvl7pPr marL="2541588" indent="-180975" algn="l" defTabSz="723900" rtl="0" fontAlgn="base">
        <a:spcBef>
          <a:spcPct val="20000"/>
        </a:spcBef>
        <a:spcAft>
          <a:spcPct val="0"/>
        </a:spcAft>
        <a:buChar char="»"/>
        <a:defRPr sz="1600">
          <a:solidFill>
            <a:schemeClr val="tx1"/>
          </a:solidFill>
          <a:latin typeface="+mn-lt"/>
        </a:defRPr>
      </a:lvl7pPr>
      <a:lvl8pPr marL="2998788" indent="-180975" algn="l" defTabSz="723900" rtl="0" fontAlgn="base">
        <a:spcBef>
          <a:spcPct val="20000"/>
        </a:spcBef>
        <a:spcAft>
          <a:spcPct val="0"/>
        </a:spcAft>
        <a:buChar char="»"/>
        <a:defRPr sz="1600">
          <a:solidFill>
            <a:schemeClr val="tx1"/>
          </a:solidFill>
          <a:latin typeface="+mn-lt"/>
        </a:defRPr>
      </a:lvl8pPr>
      <a:lvl9pPr marL="3455988" indent="-180975" algn="l" defTabSz="723900" rtl="0" fontAlgn="base">
        <a:spcBef>
          <a:spcPct val="20000"/>
        </a:spcBef>
        <a:spcAft>
          <a:spcPct val="0"/>
        </a:spcAft>
        <a:buChar char="»"/>
        <a:defRPr sz="16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a-DK" altLang="da-DK" b="1" dirty="0">
              <a:solidFill>
                <a:srgbClr val="4D4D4D"/>
              </a:solidFill>
            </a:endParaRPr>
          </a:p>
        </p:txBody>
      </p:sp>
      <p:sp>
        <p:nvSpPr>
          <p:cNvPr id="2" name="Pladsholder til indhold 1"/>
          <p:cNvSpPr>
            <a:spLocks noGrp="1"/>
          </p:cNvSpPr>
          <p:nvPr>
            <p:ph idx="1"/>
          </p:nvPr>
        </p:nvSpPr>
        <p:spPr/>
        <p:txBody>
          <a:bodyPr/>
          <a:lstStyle/>
          <a:p>
            <a:pPr marL="0" indent="0">
              <a:buNone/>
            </a:pPr>
            <a:endParaRPr lang="da-DK" dirty="0"/>
          </a:p>
          <a:p>
            <a:pPr marL="0" indent="0">
              <a:buNone/>
            </a:pPr>
            <a:r>
              <a:rPr lang="da-DK" altLang="da-DK" sz="3600" b="1" dirty="0">
                <a:solidFill>
                  <a:srgbClr val="4D4D4D"/>
                </a:solidFill>
              </a:rPr>
              <a:t>Strategiplan for</a:t>
            </a:r>
            <a:r>
              <a:rPr lang="da-DK" sz="3600" b="1" dirty="0">
                <a:solidFill>
                  <a:srgbClr val="4D4D4D"/>
                </a:solidFill>
              </a:rPr>
              <a:t> Kanonen</a:t>
            </a:r>
            <a:br>
              <a:rPr lang="da-DK" sz="3600" b="1" dirty="0">
                <a:solidFill>
                  <a:srgbClr val="4D4D4D"/>
                </a:solidFill>
              </a:rPr>
            </a:br>
            <a:r>
              <a:rPr lang="da-DK" sz="3200" b="1" dirty="0">
                <a:solidFill>
                  <a:srgbClr val="4D4D4D"/>
                </a:solidFill>
              </a:rPr>
              <a:t>2018-2020</a:t>
            </a:r>
          </a:p>
          <a:p>
            <a:pPr marL="0" indent="0">
              <a:buNone/>
            </a:pPr>
            <a:r>
              <a:rPr lang="da-DK" sz="900" b="1" dirty="0">
                <a:solidFill>
                  <a:srgbClr val="4D4D4D"/>
                </a:solidFill>
              </a:rPr>
              <a:t>Udarbejdet  oktober 2017</a:t>
            </a:r>
            <a:endParaRPr lang="da-DK" sz="900" dirty="0"/>
          </a:p>
        </p:txBody>
      </p:sp>
    </p:spTree>
    <p:extLst>
      <p:ext uri="{BB962C8B-B14F-4D97-AF65-F5344CB8AC3E}">
        <p14:creationId xmlns:p14="http://schemas.microsoft.com/office/powerpoint/2010/main" val="288633469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En mulig trussel for Kanonen er samtidig, hvis vi i vækstperioder ikke får ansat de rigtige folk på de rigtige poster.</a:t>
            </a:r>
          </a:p>
          <a:p>
            <a:pPr marL="0" indent="0">
              <a:buNone/>
            </a:pPr>
            <a:r>
              <a:rPr lang="da-DK" dirty="0"/>
              <a:t>Kanonen har fortsat mange </a:t>
            </a:r>
            <a:r>
              <a:rPr lang="da-DK" b="1" dirty="0"/>
              <a:t>muligheder </a:t>
            </a:r>
            <a:r>
              <a:rPr lang="da-DK" dirty="0"/>
              <a:t>– og mange udviklingsmuligheder. Der er fortsat mange uopdyrkede markedsområder for Kanonen. Og udviklingen stopper naturligvis aldrig i Kanonen.</a:t>
            </a:r>
          </a:p>
          <a:p>
            <a:pPr marL="0" indent="0">
              <a:buNone/>
            </a:pPr>
            <a:r>
              <a:rPr lang="da-DK" dirty="0"/>
              <a:t>Vi bliver anset for eksperterne på området - og bliver ofte spurgt og inddraget i mange faglige sammenhænge. De sigtelinjer der er, kommer til at handle om at vækste, nye tilbud – og et meget stor fokus på rigtig rekruttering. Vækst og yderligere afdelinger.</a:t>
            </a:r>
          </a:p>
          <a:p>
            <a:pPr marL="0" indent="0">
              <a:buNone/>
            </a:pPr>
            <a:endParaRPr lang="da-DK" dirty="0"/>
          </a:p>
        </p:txBody>
      </p:sp>
    </p:spTree>
    <p:extLst>
      <p:ext uri="{BB962C8B-B14F-4D97-AF65-F5344CB8AC3E}">
        <p14:creationId xmlns:p14="http://schemas.microsoft.com/office/powerpoint/2010/main" val="163046014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Vi ønsker med strategiplanen, at tydeliggøre vores profil overfor samarbejdspartnere men også internt i organisationen. Vores indre DNA og </a:t>
            </a:r>
            <a:r>
              <a:rPr lang="da-DK" dirty="0" err="1"/>
              <a:t>mindset</a:t>
            </a:r>
            <a:r>
              <a:rPr lang="da-DK" dirty="0"/>
              <a:t> er forsat at styrke vores pædagogiske tilbud og vores pædagogiske metoder, da vores pædagogiske udgangspunkter altid vil være opprioriteret og genstand for løbende udvikling, uanset hvor mange udviklingsopgaver der i øvrigt iværksættes.</a:t>
            </a:r>
          </a:p>
          <a:p>
            <a:pPr marL="0" indent="0">
              <a:buNone/>
            </a:pPr>
            <a:endParaRPr lang="da-DK" dirty="0"/>
          </a:p>
          <a:p>
            <a:pPr marL="0" indent="0">
              <a:buNone/>
            </a:pPr>
            <a:endParaRPr lang="da-DK" dirty="0"/>
          </a:p>
          <a:p>
            <a:pPr marL="0" indent="0">
              <a:buNone/>
            </a:pPr>
            <a:r>
              <a:rPr lang="da-DK" dirty="0"/>
              <a:t>Trine Hounsgaard Pfeiffer</a:t>
            </a:r>
          </a:p>
          <a:p>
            <a:pPr marL="0" indent="0">
              <a:buNone/>
            </a:pPr>
            <a:r>
              <a:rPr lang="da-DK" dirty="0"/>
              <a:t>1. september 2017</a:t>
            </a:r>
          </a:p>
        </p:txBody>
      </p:sp>
    </p:spTree>
    <p:extLst>
      <p:ext uri="{BB962C8B-B14F-4D97-AF65-F5344CB8AC3E}">
        <p14:creationId xmlns:p14="http://schemas.microsoft.com/office/powerpoint/2010/main" val="61194066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 I Værdigrundlag</a:t>
            </a:r>
          </a:p>
        </p:txBody>
      </p:sp>
      <p:sp>
        <p:nvSpPr>
          <p:cNvPr id="3" name="Pladsholder til indhold 2"/>
          <p:cNvSpPr>
            <a:spLocks noGrp="1"/>
          </p:cNvSpPr>
          <p:nvPr>
            <p:ph idx="1"/>
          </p:nvPr>
        </p:nvSpPr>
        <p:spPr>
          <a:xfrm>
            <a:off x="390525" y="772160"/>
            <a:ext cx="7018338" cy="3874453"/>
          </a:xfrm>
        </p:spPr>
        <p:txBody>
          <a:bodyPr/>
          <a:lstStyle/>
          <a:p>
            <a:pPr marL="0" indent="0">
              <a:buNone/>
              <a:defRPr/>
            </a:pPr>
            <a:r>
              <a:rPr lang="da-DK" sz="1800" dirty="0"/>
              <a:t>Alt arbejde skal realiseres med baggrund i Kanonens værdier</a:t>
            </a:r>
          </a:p>
          <a:p>
            <a:pPr>
              <a:defRPr/>
            </a:pPr>
            <a:r>
              <a:rPr lang="da-DK" sz="2400" dirty="0"/>
              <a:t>Ordentlighed</a:t>
            </a:r>
          </a:p>
          <a:p>
            <a:pPr>
              <a:defRPr/>
            </a:pPr>
            <a:r>
              <a:rPr lang="da-DK" sz="2400" dirty="0"/>
              <a:t>Respekt</a:t>
            </a:r>
          </a:p>
          <a:p>
            <a:pPr>
              <a:defRPr/>
            </a:pPr>
            <a:r>
              <a:rPr lang="da-DK" sz="2400" dirty="0"/>
              <a:t>Troværdighed</a:t>
            </a:r>
          </a:p>
          <a:p>
            <a:pPr>
              <a:defRPr/>
            </a:pPr>
            <a:r>
              <a:rPr lang="da-DK" sz="2400" dirty="0"/>
              <a:t>Anerkendelse</a:t>
            </a:r>
          </a:p>
          <a:p>
            <a:pPr>
              <a:defRPr/>
            </a:pPr>
            <a:r>
              <a:rPr lang="da-DK" sz="2400" dirty="0"/>
              <a:t>Åbenhed</a:t>
            </a:r>
          </a:p>
          <a:p>
            <a:pPr>
              <a:defRPr/>
            </a:pPr>
            <a:r>
              <a:rPr lang="da-DK" sz="2400" dirty="0"/>
              <a:t>Vedholdenhed</a:t>
            </a:r>
          </a:p>
          <a:p>
            <a:pPr marL="0" indent="0">
              <a:buNone/>
              <a:defRPr/>
            </a:pPr>
            <a:r>
              <a:rPr lang="da-DK" dirty="0"/>
              <a:t>Disse værdier kan aldrig fraviges i ALT arbejde i Kanonen – uanset opgave, niveau og udgangspunkt. Vi går aldrig på kompromis med vores værdier.</a:t>
            </a:r>
          </a:p>
          <a:p>
            <a:pPr marL="0" indent="0">
              <a:buNone/>
              <a:defRPr/>
            </a:pPr>
            <a:endParaRPr lang="da-DK" sz="2400" dirty="0"/>
          </a:p>
          <a:p>
            <a:pPr marL="0" indent="0">
              <a:buNone/>
            </a:pPr>
            <a:endParaRPr lang="da-DK" sz="2400" dirty="0"/>
          </a:p>
        </p:txBody>
      </p:sp>
    </p:spTree>
    <p:extLst>
      <p:ext uri="{BB962C8B-B14F-4D97-AF65-F5344CB8AC3E}">
        <p14:creationId xmlns:p14="http://schemas.microsoft.com/office/powerpoint/2010/main" val="67016861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a:t>II Mission</a:t>
            </a:r>
          </a:p>
        </p:txBody>
      </p:sp>
      <p:sp>
        <p:nvSpPr>
          <p:cNvPr id="3" name="Pladsholder til indhold 2"/>
          <p:cNvSpPr>
            <a:spLocks noGrp="1"/>
          </p:cNvSpPr>
          <p:nvPr>
            <p:ph idx="1"/>
          </p:nvPr>
        </p:nvSpPr>
        <p:spPr/>
        <p:txBody>
          <a:bodyPr/>
          <a:lstStyle/>
          <a:p>
            <a:pPr marL="0" indent="0">
              <a:buNone/>
            </a:pPr>
            <a:r>
              <a:rPr lang="da-DK" dirty="0"/>
              <a:t>Kanonen har samtidig en helt klar mission, som ligeledes er målet og fokus ved al opgaveløsning – dette gælder ligeledes al udviklingsarbejde.</a:t>
            </a:r>
          </a:p>
          <a:p>
            <a:pPr marL="0" indent="0">
              <a:buNone/>
            </a:pPr>
            <a:endParaRPr lang="da-DK" dirty="0"/>
          </a:p>
          <a:p>
            <a:pPr marL="0" indent="0">
              <a:buNone/>
            </a:pPr>
            <a:r>
              <a:rPr lang="da-DK" dirty="0"/>
              <a:t>Vores mission er</a:t>
            </a:r>
          </a:p>
          <a:p>
            <a:r>
              <a:rPr lang="da-DK" dirty="0"/>
              <a:t>Kanonen løser en samfundsmæssig opgave ved i et kvalificeret pædagogisk miljø at tilbyde udsatte muligheden for at få kompetencer til at kunne begå sig i samfundet og få et værdigt liv med udgangspunkt i den enkeltes forudsætninger</a:t>
            </a:r>
          </a:p>
        </p:txBody>
      </p:sp>
    </p:spTree>
    <p:extLst>
      <p:ext uri="{BB962C8B-B14F-4D97-AF65-F5344CB8AC3E}">
        <p14:creationId xmlns:p14="http://schemas.microsoft.com/office/powerpoint/2010/main" val="88736668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a:t>III Vision</a:t>
            </a:r>
          </a:p>
        </p:txBody>
      </p:sp>
      <p:sp>
        <p:nvSpPr>
          <p:cNvPr id="3" name="Pladsholder til indhold 2"/>
          <p:cNvSpPr>
            <a:spLocks noGrp="1"/>
          </p:cNvSpPr>
          <p:nvPr>
            <p:ph idx="1"/>
          </p:nvPr>
        </p:nvSpPr>
        <p:spPr/>
        <p:txBody>
          <a:bodyPr/>
          <a:lstStyle/>
          <a:p>
            <a:endParaRPr lang="da-DK" dirty="0"/>
          </a:p>
          <a:p>
            <a:pPr marL="0" indent="0">
              <a:buNone/>
            </a:pPr>
            <a:endParaRPr lang="da-DK" dirty="0"/>
          </a:p>
          <a:p>
            <a:endParaRPr lang="da-DK" dirty="0"/>
          </a:p>
          <a:p>
            <a:r>
              <a:rPr lang="da-DK" dirty="0"/>
              <a:t>Kanonen skal være et pædagogisk kraftcenter, der er rollemodel for det socialpædagogiske arbejde i Danmark, så vores samarbejdspartnere foretrækker os.</a:t>
            </a:r>
          </a:p>
          <a:p>
            <a:pPr marL="0" indent="0">
              <a:buNone/>
            </a:pPr>
            <a:endParaRPr lang="da-DK" dirty="0"/>
          </a:p>
        </p:txBody>
      </p:sp>
    </p:spTree>
    <p:extLst>
      <p:ext uri="{BB962C8B-B14F-4D97-AF65-F5344CB8AC3E}">
        <p14:creationId xmlns:p14="http://schemas.microsoft.com/office/powerpoint/2010/main" val="180050189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Ud fra SWOT- analysen er der opstillet forskellige indsatsområder, således at der fortsat sikres udvikling samt at det forhindres, at Kanonens svagheder udvikles til trusler.</a:t>
            </a:r>
          </a:p>
          <a:p>
            <a:pPr marL="0" indent="0">
              <a:buNone/>
            </a:pPr>
            <a:endParaRPr lang="da-DK" dirty="0"/>
          </a:p>
          <a:p>
            <a:pPr marL="0" indent="0">
              <a:buNone/>
            </a:pPr>
            <a:r>
              <a:rPr lang="da-DK" dirty="0"/>
              <a:t>For hvert indsatsområde er der opstillet mål og konkrete handleplaner.</a:t>
            </a:r>
          </a:p>
          <a:p>
            <a:pPr marL="0" indent="0">
              <a:buNone/>
            </a:pPr>
            <a:endParaRPr lang="da-DK" dirty="0"/>
          </a:p>
        </p:txBody>
      </p:sp>
    </p:spTree>
    <p:extLst>
      <p:ext uri="{BB962C8B-B14F-4D97-AF65-F5344CB8AC3E}">
        <p14:creationId xmlns:p14="http://schemas.microsoft.com/office/powerpoint/2010/main" val="263574961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a:t>IV Strategiplan 2017-2020 </a:t>
            </a:r>
            <a:r>
              <a:rPr lang="da-DK" dirty="0"/>
              <a:t>– </a:t>
            </a:r>
            <a:br>
              <a:rPr lang="da-DK" dirty="0"/>
            </a:br>
            <a:r>
              <a:rPr lang="da-DK" sz="2000" b="1" dirty="0"/>
              <a:t>Vores</a:t>
            </a:r>
            <a:r>
              <a:rPr lang="da-DK" dirty="0"/>
              <a:t> </a:t>
            </a:r>
            <a:r>
              <a:rPr lang="da-DK" sz="2000" b="1" dirty="0"/>
              <a:t>Indsatsområder</a:t>
            </a:r>
            <a:br>
              <a:rPr lang="da-DK" sz="1800" dirty="0"/>
            </a:br>
            <a:endParaRPr lang="da-DK" sz="1800" dirty="0"/>
          </a:p>
        </p:txBody>
      </p:sp>
      <p:sp>
        <p:nvSpPr>
          <p:cNvPr id="3" name="Pladsholder til indhold 2"/>
          <p:cNvSpPr>
            <a:spLocks noGrp="1"/>
          </p:cNvSpPr>
          <p:nvPr>
            <p:ph idx="1"/>
          </p:nvPr>
        </p:nvSpPr>
        <p:spPr/>
        <p:txBody>
          <a:bodyPr/>
          <a:lstStyle/>
          <a:p>
            <a:pPr marL="0" indent="0">
              <a:buNone/>
            </a:pPr>
            <a:r>
              <a:rPr lang="da-DK" b="1" dirty="0"/>
              <a:t>1. </a:t>
            </a:r>
            <a:r>
              <a:rPr lang="da-DK" dirty="0"/>
              <a:t>Fastholdelse og udvikling af høj kvalitet i Kanonens afdelinger og i den øvrige opgaveportefølje</a:t>
            </a:r>
          </a:p>
          <a:p>
            <a:pPr marL="0" indent="0">
              <a:buNone/>
            </a:pPr>
            <a:r>
              <a:rPr lang="da-DK" b="1" dirty="0"/>
              <a:t>2</a:t>
            </a:r>
            <a:r>
              <a:rPr lang="da-DK" dirty="0"/>
              <a:t>. Fokus på de administrative og økonomiske leverancer, herunder sikring af økonomisk robusthed og sikker økonomisk og administrativ drift, der understøtter opgaveløsningen</a:t>
            </a:r>
          </a:p>
          <a:p>
            <a:pPr marL="0" indent="0">
              <a:buNone/>
            </a:pPr>
            <a:r>
              <a:rPr lang="da-DK" b="1" dirty="0"/>
              <a:t>3.</a:t>
            </a:r>
            <a:r>
              <a:rPr lang="da-DK" dirty="0"/>
              <a:t> Sikring af at lederne har fokus på ledelse – også når organisationen vækster </a:t>
            </a:r>
          </a:p>
          <a:p>
            <a:pPr marL="0" indent="0">
              <a:buNone/>
            </a:pPr>
            <a:r>
              <a:rPr lang="da-DK" b="1" dirty="0"/>
              <a:t>4.</a:t>
            </a:r>
            <a:r>
              <a:rPr lang="da-DK" dirty="0"/>
              <a:t> Kanonen er bannerfører i Danmark indenfor opholdssteder og </a:t>
            </a:r>
            <a:r>
              <a:rPr lang="da-DK" dirty="0" err="1"/>
              <a:t>first</a:t>
            </a:r>
            <a:r>
              <a:rPr lang="da-DK" dirty="0"/>
              <a:t> </a:t>
            </a:r>
            <a:r>
              <a:rPr lang="da-DK" dirty="0" err="1"/>
              <a:t>moover</a:t>
            </a:r>
            <a:r>
              <a:rPr lang="da-DK" dirty="0"/>
              <a:t> ift. udvikling af nye tilbud/tiltag for udsatte grupper. Kerneydelsen udvides til også at omfatte de nye tiltag/indsatser</a:t>
            </a:r>
          </a:p>
          <a:p>
            <a:pPr marL="0" indent="0">
              <a:buNone/>
            </a:pPr>
            <a:r>
              <a:rPr lang="da-DK" b="1" dirty="0"/>
              <a:t>5.</a:t>
            </a:r>
            <a:r>
              <a:rPr lang="da-DK" dirty="0"/>
              <a:t> Fokus på salg, branding og et godt omdømme</a:t>
            </a:r>
          </a:p>
          <a:p>
            <a:pPr marL="0" indent="0">
              <a:buNone/>
            </a:pPr>
            <a:endParaRPr lang="da-DK" sz="2400" dirty="0"/>
          </a:p>
          <a:p>
            <a:pPr marL="0" indent="0">
              <a:buNone/>
            </a:pPr>
            <a:endParaRPr lang="da-DK" sz="2400" dirty="0"/>
          </a:p>
        </p:txBody>
      </p:sp>
    </p:spTree>
    <p:extLst>
      <p:ext uri="{BB962C8B-B14F-4D97-AF65-F5344CB8AC3E}">
        <p14:creationId xmlns:p14="http://schemas.microsoft.com/office/powerpoint/2010/main" val="89762497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a:t>V Mål og handleplaner</a:t>
            </a:r>
          </a:p>
        </p:txBody>
      </p:sp>
      <p:sp>
        <p:nvSpPr>
          <p:cNvPr id="3" name="Pladsholder til indhold 2"/>
          <p:cNvSpPr>
            <a:spLocks noGrp="1"/>
          </p:cNvSpPr>
          <p:nvPr>
            <p:ph idx="1"/>
          </p:nvPr>
        </p:nvSpPr>
        <p:spPr/>
        <p:txBody>
          <a:bodyPr/>
          <a:lstStyle/>
          <a:p>
            <a:pPr marL="0" indent="0">
              <a:buNone/>
            </a:pPr>
            <a:r>
              <a:rPr lang="da-DK" b="1" dirty="0"/>
              <a:t>Strategisk tema 1</a:t>
            </a:r>
          </a:p>
          <a:p>
            <a:pPr marL="0" indent="0">
              <a:buNone/>
            </a:pPr>
            <a:endParaRPr lang="da-DK" b="1" dirty="0"/>
          </a:p>
          <a:p>
            <a:pPr marL="0" indent="0">
              <a:buNone/>
            </a:pPr>
            <a:r>
              <a:rPr lang="da-DK" b="1" dirty="0"/>
              <a:t>Mål 1</a:t>
            </a:r>
          </a:p>
          <a:p>
            <a:pPr marL="0" indent="0">
              <a:buNone/>
            </a:pPr>
            <a:r>
              <a:rPr lang="da-DK" sz="1400" dirty="0"/>
              <a:t>At Kanonens værdier er kendt og efterleves af alle i organisationen</a:t>
            </a:r>
          </a:p>
          <a:p>
            <a:pPr marL="0" indent="0">
              <a:buNone/>
            </a:pPr>
            <a:r>
              <a:rPr lang="da-DK" sz="1400" dirty="0"/>
              <a:t>At der er 100% fokus på opfølgning på processer og aftaler på alle niveauer, dvs. i ledelsen og i det pædagogiske arbejde</a:t>
            </a:r>
          </a:p>
          <a:p>
            <a:pPr marL="0" indent="0">
              <a:buNone/>
            </a:pPr>
            <a:endParaRPr lang="da-DK" b="1" dirty="0"/>
          </a:p>
          <a:p>
            <a:pPr marL="0" indent="0">
              <a:buNone/>
            </a:pPr>
            <a:r>
              <a:rPr lang="da-DK" b="1" dirty="0"/>
              <a:t>Handleplan 1</a:t>
            </a:r>
          </a:p>
          <a:p>
            <a:pPr marL="0" indent="0">
              <a:buNone/>
            </a:pPr>
            <a:r>
              <a:rPr lang="da-DK" sz="1400" dirty="0"/>
              <a:t>At værdierne leves i organisationen</a:t>
            </a:r>
          </a:p>
          <a:p>
            <a:pPr marL="0" indent="0">
              <a:buNone/>
            </a:pPr>
            <a:r>
              <a:rPr lang="da-DK" b="1" dirty="0"/>
              <a:t>Handleplan 2</a:t>
            </a:r>
          </a:p>
          <a:p>
            <a:pPr marL="0" indent="0">
              <a:buNone/>
            </a:pPr>
            <a:r>
              <a:rPr lang="da-DK" sz="1400" dirty="0"/>
              <a:t>Ledelsen skal have stærkt fokus på delegering af ansvar og opgaver, hvilket kræver, at ledelsen også skal have et konstant fokus på opfølgning</a:t>
            </a:r>
          </a:p>
          <a:p>
            <a:pPr marL="0" indent="0">
              <a:buNone/>
            </a:pPr>
            <a:endParaRPr lang="da-DK" sz="1400" b="1" dirty="0"/>
          </a:p>
        </p:txBody>
      </p:sp>
    </p:spTree>
    <p:extLst>
      <p:ext uri="{BB962C8B-B14F-4D97-AF65-F5344CB8AC3E}">
        <p14:creationId xmlns:p14="http://schemas.microsoft.com/office/powerpoint/2010/main" val="12783515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a:t>V Mål og handleplaner</a:t>
            </a:r>
          </a:p>
        </p:txBody>
      </p:sp>
      <p:sp>
        <p:nvSpPr>
          <p:cNvPr id="3" name="Pladsholder til indhold 2"/>
          <p:cNvSpPr>
            <a:spLocks noGrp="1"/>
          </p:cNvSpPr>
          <p:nvPr>
            <p:ph idx="1"/>
          </p:nvPr>
        </p:nvSpPr>
        <p:spPr>
          <a:xfrm>
            <a:off x="502337" y="960441"/>
            <a:ext cx="7018338" cy="3432175"/>
          </a:xfrm>
        </p:spPr>
        <p:txBody>
          <a:bodyPr/>
          <a:lstStyle/>
          <a:p>
            <a:pPr marL="0" indent="0">
              <a:buNone/>
            </a:pPr>
            <a:r>
              <a:rPr lang="da-DK" b="1" dirty="0"/>
              <a:t>Strategisk tema 1</a:t>
            </a:r>
          </a:p>
          <a:p>
            <a:pPr marL="0" indent="0">
              <a:buNone/>
            </a:pPr>
            <a:r>
              <a:rPr lang="da-DK" b="1" dirty="0"/>
              <a:t>Mål 2</a:t>
            </a:r>
          </a:p>
          <a:p>
            <a:pPr marL="0" indent="0">
              <a:buNone/>
            </a:pPr>
            <a:r>
              <a:rPr lang="da-DK" sz="1400" dirty="0"/>
              <a:t>De rigtige folk på de rigtige pladser</a:t>
            </a:r>
          </a:p>
          <a:p>
            <a:pPr marL="0" indent="0">
              <a:buNone/>
            </a:pPr>
            <a:endParaRPr lang="da-DK" b="1" dirty="0"/>
          </a:p>
          <a:p>
            <a:pPr marL="0" indent="0">
              <a:buNone/>
            </a:pPr>
            <a:r>
              <a:rPr lang="da-DK" b="1" dirty="0"/>
              <a:t>Handleplan 1</a:t>
            </a:r>
          </a:p>
          <a:p>
            <a:pPr marL="0" indent="0">
              <a:buNone/>
            </a:pPr>
            <a:r>
              <a:rPr lang="da-DK" sz="1400" dirty="0"/>
              <a:t>Fokus på professionel rekruttering, fastholdelse og udvikling af medarbejdergruppen og ledelsen</a:t>
            </a:r>
          </a:p>
          <a:p>
            <a:pPr marL="0" indent="0">
              <a:buNone/>
            </a:pPr>
            <a:endParaRPr lang="da-DK" sz="1400" dirty="0"/>
          </a:p>
          <a:p>
            <a:pPr marL="0" indent="0">
              <a:buNone/>
            </a:pPr>
            <a:r>
              <a:rPr lang="da-DK" b="1" dirty="0"/>
              <a:t>Handleplan 2</a:t>
            </a:r>
          </a:p>
          <a:p>
            <a:pPr marL="0" indent="0">
              <a:buNone/>
            </a:pPr>
            <a:r>
              <a:rPr lang="da-DK" sz="1400" dirty="0"/>
              <a:t>Fokus på løbende kompetenceudvikling. Herunder at medarbejderne tilføres mere </a:t>
            </a:r>
            <a:r>
              <a:rPr lang="da-DK" sz="1400" dirty="0" err="1"/>
              <a:t>fagspeficik</a:t>
            </a:r>
            <a:r>
              <a:rPr lang="da-DK" sz="1400" dirty="0"/>
              <a:t> viden om de diagnoser, der matcher de unges behov.</a:t>
            </a:r>
          </a:p>
          <a:p>
            <a:pPr marL="0" indent="0">
              <a:buNone/>
            </a:pPr>
            <a:r>
              <a:rPr lang="da-DK" sz="1400" dirty="0"/>
              <a:t>Et fokus vil være at opkvalificere alle nye medarbejdere til Kanonens viden ift. den kognitive tilgang, der allerede arbejdes efter</a:t>
            </a:r>
          </a:p>
        </p:txBody>
      </p:sp>
    </p:spTree>
    <p:extLst>
      <p:ext uri="{BB962C8B-B14F-4D97-AF65-F5344CB8AC3E}">
        <p14:creationId xmlns:p14="http://schemas.microsoft.com/office/powerpoint/2010/main" val="117522000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C4921-3546-4148-88D7-1AF17A8175A4}"/>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DECAEBEB-C0CE-47B5-9D2D-F7DCCA37DDC1}"/>
              </a:ext>
            </a:extLst>
          </p:cNvPr>
          <p:cNvSpPr>
            <a:spLocks noGrp="1"/>
          </p:cNvSpPr>
          <p:nvPr>
            <p:ph idx="1"/>
          </p:nvPr>
        </p:nvSpPr>
        <p:spPr>
          <a:xfrm>
            <a:off x="390525" y="1272960"/>
            <a:ext cx="7018338" cy="3432175"/>
          </a:xfrm>
        </p:spPr>
        <p:txBody>
          <a:bodyPr/>
          <a:lstStyle/>
          <a:p>
            <a:pPr marL="0" indent="0">
              <a:buNone/>
            </a:pPr>
            <a:r>
              <a:rPr lang="da-DK" b="1" dirty="0"/>
              <a:t>Strategisk tema 2</a:t>
            </a:r>
          </a:p>
          <a:p>
            <a:pPr marL="0" indent="0">
              <a:buNone/>
            </a:pPr>
            <a:endParaRPr lang="da-DK" b="1" dirty="0"/>
          </a:p>
          <a:p>
            <a:pPr marL="0" indent="0">
              <a:buNone/>
            </a:pPr>
            <a:r>
              <a:rPr lang="da-DK" b="1" dirty="0"/>
              <a:t>Mål 1</a:t>
            </a:r>
          </a:p>
          <a:p>
            <a:pPr marL="0" indent="0">
              <a:buNone/>
            </a:pPr>
            <a:r>
              <a:rPr lang="da-DK" sz="1400" dirty="0"/>
              <a:t>At administrationen er i stand til at betjene hele organisationen på alle niveauer – professionelt og </a:t>
            </a:r>
            <a:r>
              <a:rPr lang="da-DK" sz="1400" dirty="0" err="1"/>
              <a:t>driftsikkert</a:t>
            </a:r>
            <a:endParaRPr lang="da-DK" sz="1400" dirty="0"/>
          </a:p>
          <a:p>
            <a:pPr marL="0" indent="0">
              <a:buNone/>
            </a:pPr>
            <a:endParaRPr lang="da-DK" sz="1400" b="1" dirty="0"/>
          </a:p>
          <a:p>
            <a:pPr marL="0" indent="0">
              <a:buNone/>
            </a:pPr>
            <a:r>
              <a:rPr lang="da-DK" b="1" dirty="0"/>
              <a:t>Handleplan 1</a:t>
            </a:r>
          </a:p>
          <a:p>
            <a:pPr marL="0" indent="0">
              <a:buNone/>
            </a:pPr>
            <a:r>
              <a:rPr lang="da-DK" sz="1400" dirty="0"/>
              <a:t>At der er de rigtige og tilstrækkelige ressourcer til rådighed i administrationen. Herunder – relevante opgraderinger af it- systemer, skabeloner i arbejdet og kompetencer</a:t>
            </a:r>
          </a:p>
          <a:p>
            <a:pPr marL="0" indent="0">
              <a:buNone/>
            </a:pPr>
            <a:endParaRPr lang="da-DK" sz="1400" b="1" dirty="0"/>
          </a:p>
        </p:txBody>
      </p:sp>
    </p:spTree>
    <p:extLst>
      <p:ext uri="{BB962C8B-B14F-4D97-AF65-F5344CB8AC3E}">
        <p14:creationId xmlns:p14="http://schemas.microsoft.com/office/powerpoint/2010/main" val="396394258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Strategiplan 2017-2020</a:t>
            </a:r>
          </a:p>
        </p:txBody>
      </p:sp>
      <p:sp>
        <p:nvSpPr>
          <p:cNvPr id="3" name="Pladsholder til indhold 2"/>
          <p:cNvSpPr>
            <a:spLocks noGrp="1"/>
          </p:cNvSpPr>
          <p:nvPr>
            <p:ph idx="1"/>
          </p:nvPr>
        </p:nvSpPr>
        <p:spPr/>
        <p:txBody>
          <a:bodyPr/>
          <a:lstStyle/>
          <a:p>
            <a:pPr marL="0" indent="0">
              <a:buNone/>
            </a:pPr>
            <a:r>
              <a:rPr lang="da-DK" b="1" dirty="0"/>
              <a:t>INDHOLD</a:t>
            </a:r>
          </a:p>
          <a:p>
            <a:pPr marL="0" indent="0">
              <a:buNone/>
            </a:pPr>
            <a:endParaRPr lang="da-DK" dirty="0"/>
          </a:p>
          <a:p>
            <a:pPr marL="0" indent="0">
              <a:buNone/>
            </a:pPr>
            <a:r>
              <a:rPr lang="da-DK" dirty="0"/>
              <a:t>Indledning</a:t>
            </a:r>
          </a:p>
          <a:p>
            <a:pPr marL="0" indent="0">
              <a:buNone/>
            </a:pPr>
            <a:r>
              <a:rPr lang="da-DK" dirty="0"/>
              <a:t>I     Værdigrundlag</a:t>
            </a:r>
          </a:p>
          <a:p>
            <a:pPr marL="0" indent="0">
              <a:buNone/>
            </a:pPr>
            <a:r>
              <a:rPr lang="da-DK" dirty="0"/>
              <a:t>II    Mission</a:t>
            </a:r>
          </a:p>
          <a:p>
            <a:pPr marL="0" indent="0">
              <a:buNone/>
            </a:pPr>
            <a:r>
              <a:rPr lang="da-DK" dirty="0"/>
              <a:t>III   Vision</a:t>
            </a:r>
          </a:p>
          <a:p>
            <a:pPr marL="0" indent="0">
              <a:buNone/>
            </a:pPr>
            <a:r>
              <a:rPr lang="da-DK" dirty="0"/>
              <a:t>IIII  De overordnede strategiske indsatsområder</a:t>
            </a:r>
          </a:p>
          <a:p>
            <a:pPr marL="0" indent="0">
              <a:buNone/>
            </a:pPr>
            <a:r>
              <a:rPr lang="da-DK" dirty="0"/>
              <a:t>V    Mål og handleplaner</a:t>
            </a:r>
          </a:p>
          <a:p>
            <a:pPr marL="0" indent="0">
              <a:buNone/>
            </a:pPr>
            <a:r>
              <a:rPr lang="da-DK" dirty="0"/>
              <a:t>VI   Ledelsesgrundlag</a:t>
            </a:r>
          </a:p>
        </p:txBody>
      </p:sp>
    </p:spTree>
    <p:extLst>
      <p:ext uri="{BB962C8B-B14F-4D97-AF65-F5344CB8AC3E}">
        <p14:creationId xmlns:p14="http://schemas.microsoft.com/office/powerpoint/2010/main" val="107466131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38D6F-BE7B-4E92-807B-76353F208583}"/>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406E6F42-988D-4D4C-B4CD-DD296549C422}"/>
              </a:ext>
            </a:extLst>
          </p:cNvPr>
          <p:cNvSpPr>
            <a:spLocks noGrp="1"/>
          </p:cNvSpPr>
          <p:nvPr>
            <p:ph idx="1"/>
          </p:nvPr>
        </p:nvSpPr>
        <p:spPr/>
        <p:txBody>
          <a:bodyPr/>
          <a:lstStyle/>
          <a:p>
            <a:pPr marL="0" indent="0">
              <a:buNone/>
            </a:pPr>
            <a:r>
              <a:rPr lang="da-DK" b="1" dirty="0"/>
              <a:t>Strategisk tema 3</a:t>
            </a:r>
          </a:p>
          <a:p>
            <a:pPr marL="0" indent="0">
              <a:buNone/>
            </a:pPr>
            <a:r>
              <a:rPr lang="da-DK" b="1" dirty="0"/>
              <a:t>Mål 1</a:t>
            </a:r>
          </a:p>
          <a:p>
            <a:pPr marL="0" indent="0">
              <a:buNone/>
            </a:pPr>
            <a:r>
              <a:rPr lang="da-DK" sz="1400" dirty="0"/>
              <a:t>At alle ledere mestrer og har fokus på at lede op, lede ned, lede ind, lede hen og lede ud</a:t>
            </a:r>
          </a:p>
          <a:p>
            <a:pPr marL="0" indent="0">
              <a:buNone/>
            </a:pPr>
            <a:r>
              <a:rPr lang="da-DK" b="1" dirty="0"/>
              <a:t>Handleplan 1</a:t>
            </a:r>
          </a:p>
          <a:p>
            <a:pPr marL="0" indent="0">
              <a:buNone/>
            </a:pPr>
            <a:r>
              <a:rPr lang="da-DK" sz="1400" dirty="0"/>
              <a:t>At der hele tiden er fokus fra den øverste ledelse på, at dette sker</a:t>
            </a:r>
          </a:p>
          <a:p>
            <a:pPr marL="0" indent="0">
              <a:buNone/>
            </a:pPr>
            <a:r>
              <a:rPr lang="da-DK" b="1" dirty="0"/>
              <a:t>Handleplan 2</a:t>
            </a:r>
          </a:p>
          <a:p>
            <a:pPr marL="0" indent="0">
              <a:buNone/>
            </a:pPr>
            <a:r>
              <a:rPr lang="da-DK" sz="1400" dirty="0"/>
              <a:t>Konstant fokus på håndhævelse af den nødvendige delegering og opfølgning</a:t>
            </a:r>
          </a:p>
          <a:p>
            <a:pPr marL="0" indent="0">
              <a:buNone/>
            </a:pPr>
            <a:r>
              <a:rPr lang="da-DK" b="1" dirty="0"/>
              <a:t>Handleplan 3</a:t>
            </a:r>
          </a:p>
          <a:p>
            <a:pPr marL="0" indent="0">
              <a:buNone/>
            </a:pPr>
            <a:r>
              <a:rPr lang="da-DK" sz="1400" dirty="0"/>
              <a:t>Ledelse kræver konstant opmærksomhed på, hvilke roller og opgaver, man bevæger sig i hvornår</a:t>
            </a:r>
          </a:p>
        </p:txBody>
      </p:sp>
    </p:spTree>
    <p:extLst>
      <p:ext uri="{BB962C8B-B14F-4D97-AF65-F5344CB8AC3E}">
        <p14:creationId xmlns:p14="http://schemas.microsoft.com/office/powerpoint/2010/main" val="189834439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20F6FC-95B8-4768-BD09-2C16DCA13677}"/>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69180447-EA48-42D8-84E1-C7110D9B03C1}"/>
              </a:ext>
            </a:extLst>
          </p:cNvPr>
          <p:cNvSpPr>
            <a:spLocks noGrp="1"/>
          </p:cNvSpPr>
          <p:nvPr>
            <p:ph idx="1"/>
          </p:nvPr>
        </p:nvSpPr>
        <p:spPr/>
        <p:txBody>
          <a:bodyPr/>
          <a:lstStyle/>
          <a:p>
            <a:pPr marL="0" indent="0">
              <a:buNone/>
            </a:pPr>
            <a:r>
              <a:rPr lang="da-DK" b="1" dirty="0"/>
              <a:t>Strategisk tema 4</a:t>
            </a:r>
          </a:p>
          <a:p>
            <a:pPr marL="0" indent="0">
              <a:buNone/>
            </a:pPr>
            <a:r>
              <a:rPr lang="da-DK" b="1" dirty="0"/>
              <a:t>Mål 1</a:t>
            </a:r>
          </a:p>
          <a:p>
            <a:pPr marL="0" indent="0">
              <a:buNone/>
            </a:pPr>
            <a:r>
              <a:rPr lang="da-DK" sz="1400" dirty="0"/>
              <a:t>At Kanonen udvikler tilbud og engagerer sig i projekter, der matcher den samfundsmæssige udvikling </a:t>
            </a:r>
            <a:r>
              <a:rPr lang="da-DK" sz="1400" dirty="0" err="1"/>
              <a:t>ift</a:t>
            </a:r>
            <a:r>
              <a:rPr lang="da-DK" sz="1400" dirty="0"/>
              <a:t> udsatte grupper</a:t>
            </a:r>
          </a:p>
          <a:p>
            <a:pPr marL="0" indent="0">
              <a:buNone/>
            </a:pPr>
            <a:r>
              <a:rPr lang="da-DK" b="1" dirty="0"/>
              <a:t>Handleplan 1</a:t>
            </a:r>
          </a:p>
          <a:p>
            <a:pPr marL="0" indent="0">
              <a:buNone/>
            </a:pPr>
            <a:r>
              <a:rPr lang="da-DK" sz="1400" dirty="0"/>
              <a:t>Kanonen opsøger vedholdende og aktivt nye markedsområder, partnerskaber, fonde, puljer, nye målgrupper</a:t>
            </a:r>
          </a:p>
          <a:p>
            <a:pPr marL="0" indent="0">
              <a:buNone/>
            </a:pPr>
            <a:r>
              <a:rPr lang="da-DK" b="1" dirty="0"/>
              <a:t>Handleplan 2</a:t>
            </a:r>
          </a:p>
          <a:p>
            <a:pPr marL="0" indent="0">
              <a:buNone/>
            </a:pPr>
            <a:r>
              <a:rPr lang="da-DK" sz="1400" dirty="0"/>
              <a:t>At Kanonen arbejder forsknings- og  </a:t>
            </a:r>
            <a:r>
              <a:rPr lang="da-DK" sz="1400" dirty="0" err="1"/>
              <a:t>vidensbaseret</a:t>
            </a:r>
            <a:r>
              <a:rPr lang="da-DK" sz="1400" dirty="0"/>
              <a:t> og udviklingsorienteret ift. nyeste viden</a:t>
            </a:r>
          </a:p>
          <a:p>
            <a:pPr marL="0" indent="0">
              <a:buNone/>
            </a:pPr>
            <a:r>
              <a:rPr lang="da-DK" sz="1400" dirty="0"/>
              <a:t>Sikring af, at projekter, som Kanonen involverer sig i </a:t>
            </a:r>
            <a:r>
              <a:rPr lang="da-DK" sz="1400" dirty="0" err="1"/>
              <a:t>f.eks</a:t>
            </a:r>
            <a:r>
              <a:rPr lang="da-DK" sz="1400" dirty="0"/>
              <a:t>  </a:t>
            </a:r>
            <a:r>
              <a:rPr lang="da-DK" sz="1400" dirty="0" err="1"/>
              <a:t>PhD</a:t>
            </a:r>
            <a:r>
              <a:rPr lang="da-DK" sz="1400" dirty="0"/>
              <a:t>- projekter  - omsættes til praksis i Kanonen og hos andre relevante aktører gennem salg af kurser </a:t>
            </a:r>
          </a:p>
        </p:txBody>
      </p:sp>
    </p:spTree>
    <p:extLst>
      <p:ext uri="{BB962C8B-B14F-4D97-AF65-F5344CB8AC3E}">
        <p14:creationId xmlns:p14="http://schemas.microsoft.com/office/powerpoint/2010/main" val="10471162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654285-9527-4561-9871-93322D2C5D8E}"/>
              </a:ext>
            </a:extLst>
          </p:cNvPr>
          <p:cNvSpPr>
            <a:spLocks noGrp="1"/>
          </p:cNvSpPr>
          <p:nvPr>
            <p:ph type="title"/>
          </p:nvPr>
        </p:nvSpPr>
        <p:spPr/>
        <p:txBody>
          <a:bodyPr/>
          <a:lstStyle/>
          <a:p>
            <a:endParaRPr lang="da-DK"/>
          </a:p>
        </p:txBody>
      </p:sp>
      <p:sp>
        <p:nvSpPr>
          <p:cNvPr id="3" name="Pladsholder til indhold 2">
            <a:extLst>
              <a:ext uri="{FF2B5EF4-FFF2-40B4-BE49-F238E27FC236}">
                <a16:creationId xmlns:a16="http://schemas.microsoft.com/office/drawing/2014/main" id="{02AC833E-3B24-443B-858C-6C293588249F}"/>
              </a:ext>
            </a:extLst>
          </p:cNvPr>
          <p:cNvSpPr>
            <a:spLocks noGrp="1"/>
          </p:cNvSpPr>
          <p:nvPr>
            <p:ph idx="1"/>
          </p:nvPr>
        </p:nvSpPr>
        <p:spPr/>
        <p:txBody>
          <a:bodyPr/>
          <a:lstStyle/>
          <a:p>
            <a:pPr marL="0" indent="0">
              <a:buNone/>
            </a:pPr>
            <a:r>
              <a:rPr lang="da-DK" b="1" dirty="0"/>
              <a:t>Strategisk tema 5</a:t>
            </a:r>
          </a:p>
          <a:p>
            <a:pPr marL="0" indent="0">
              <a:buNone/>
            </a:pPr>
            <a:endParaRPr lang="da-DK" b="1" dirty="0"/>
          </a:p>
          <a:p>
            <a:pPr marL="0" indent="0">
              <a:buNone/>
            </a:pPr>
            <a:r>
              <a:rPr lang="da-DK" b="1" dirty="0"/>
              <a:t>Mål 1</a:t>
            </a:r>
          </a:p>
          <a:p>
            <a:pPr marL="0" indent="0">
              <a:buNone/>
            </a:pPr>
            <a:r>
              <a:rPr lang="da-DK" sz="1400" dirty="0"/>
              <a:t>At salgsarbejdet opprioriteres, sættes i system og formaliseres, så visitationen følges af den samme person gennem hele processen </a:t>
            </a:r>
          </a:p>
          <a:p>
            <a:pPr marL="0" indent="0">
              <a:buNone/>
            </a:pPr>
            <a:r>
              <a:rPr lang="da-DK" b="1" dirty="0"/>
              <a:t>Handleplan 1</a:t>
            </a:r>
          </a:p>
          <a:p>
            <a:pPr marL="0" indent="0">
              <a:buNone/>
            </a:pPr>
            <a:r>
              <a:rPr lang="da-DK" sz="1400" dirty="0"/>
              <a:t>At visitationen samles på så få hænder som muligt, og at der er en aftalt prioritet ift. første og anden person på opgaven</a:t>
            </a:r>
          </a:p>
          <a:p>
            <a:pPr marL="0" indent="0">
              <a:buNone/>
            </a:pPr>
            <a:r>
              <a:rPr lang="da-DK" b="1" dirty="0"/>
              <a:t>Handleplan 2</a:t>
            </a:r>
          </a:p>
          <a:p>
            <a:pPr marL="0" indent="0">
              <a:buNone/>
            </a:pPr>
            <a:r>
              <a:rPr lang="da-DK" sz="1400" dirty="0"/>
              <a:t>At der laves miniresearch hos sagsbehandlere ift. hvilken salgs- eller kontaktform, som ”virker” for dem og hvad der har gjort, at de foretrækker os som deres leverandør samt hvad de måtte have af gode råd til os ift. service og ydelser og kvalitet</a:t>
            </a:r>
          </a:p>
        </p:txBody>
      </p:sp>
    </p:spTree>
    <p:extLst>
      <p:ext uri="{BB962C8B-B14F-4D97-AF65-F5344CB8AC3E}">
        <p14:creationId xmlns:p14="http://schemas.microsoft.com/office/powerpoint/2010/main" val="305708657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B0159F-CE38-4672-A42F-05AFA3424CF8}"/>
              </a:ext>
            </a:extLst>
          </p:cNvPr>
          <p:cNvSpPr>
            <a:spLocks noGrp="1"/>
          </p:cNvSpPr>
          <p:nvPr>
            <p:ph type="title"/>
          </p:nvPr>
        </p:nvSpPr>
        <p:spPr/>
        <p:txBody>
          <a:bodyPr/>
          <a:lstStyle/>
          <a:p>
            <a:endParaRPr lang="da-DK" dirty="0"/>
          </a:p>
        </p:txBody>
      </p:sp>
      <p:sp>
        <p:nvSpPr>
          <p:cNvPr id="3" name="Pladsholder til indhold 2">
            <a:extLst>
              <a:ext uri="{FF2B5EF4-FFF2-40B4-BE49-F238E27FC236}">
                <a16:creationId xmlns:a16="http://schemas.microsoft.com/office/drawing/2014/main" id="{A7CB466D-C90D-4AF1-BDFF-D048582181ED}"/>
              </a:ext>
            </a:extLst>
          </p:cNvPr>
          <p:cNvSpPr>
            <a:spLocks noGrp="1"/>
          </p:cNvSpPr>
          <p:nvPr>
            <p:ph idx="1"/>
          </p:nvPr>
        </p:nvSpPr>
        <p:spPr/>
        <p:txBody>
          <a:bodyPr/>
          <a:lstStyle/>
          <a:p>
            <a:pPr marL="0" indent="0">
              <a:buNone/>
            </a:pPr>
            <a:endParaRPr lang="da-DK" dirty="0"/>
          </a:p>
          <a:p>
            <a:pPr marL="0" indent="0">
              <a:buNone/>
            </a:pPr>
            <a:r>
              <a:rPr lang="da-DK" b="1" dirty="0"/>
              <a:t>Mål 2</a:t>
            </a:r>
          </a:p>
          <a:p>
            <a:pPr marL="0" indent="0">
              <a:buNone/>
            </a:pPr>
            <a:r>
              <a:rPr lang="da-DK" sz="1400" dirty="0"/>
              <a:t>At alle i organisationen er bevidste om deres rolle i al kontakt ud af Kanonen – og herunder er bevidste om, at en sagsbehandler er en ”kunde”, som har krav på en høj service </a:t>
            </a:r>
          </a:p>
          <a:p>
            <a:pPr marL="0" indent="0">
              <a:buNone/>
            </a:pPr>
            <a:r>
              <a:rPr lang="da-DK" b="1" dirty="0"/>
              <a:t>Handleplan 1</a:t>
            </a:r>
          </a:p>
          <a:p>
            <a:pPr marL="0" indent="0">
              <a:buNone/>
            </a:pPr>
            <a:r>
              <a:rPr lang="da-DK" sz="1400" dirty="0"/>
              <a:t>At alle i organisationen er bevidste om deres rolle i AL kontakt ud af Kanonen</a:t>
            </a:r>
          </a:p>
          <a:p>
            <a:pPr marL="0" indent="0">
              <a:buNone/>
            </a:pPr>
            <a:r>
              <a:rPr lang="da-DK" b="1" dirty="0"/>
              <a:t>Handleplan 2</a:t>
            </a:r>
          </a:p>
          <a:p>
            <a:pPr marL="0" indent="0">
              <a:buNone/>
            </a:pPr>
            <a:r>
              <a:rPr lang="da-DK" sz="1400" dirty="0"/>
              <a:t>Fordi vores omdømme er vigtig for os, sættes der maximalt  fokus på omdømme, så vores dispositioner ift. ressourcer, organisation, ydelser og effekt altid </a:t>
            </a:r>
            <a:r>
              <a:rPr lang="da-DK" sz="1400" dirty="0" err="1"/>
              <a:t>indtænkes</a:t>
            </a:r>
            <a:r>
              <a:rPr lang="da-DK" sz="1400" dirty="0"/>
              <a:t> </a:t>
            </a:r>
            <a:r>
              <a:rPr lang="da-DK" sz="1400" dirty="0" err="1"/>
              <a:t>ift</a:t>
            </a:r>
            <a:r>
              <a:rPr lang="da-DK" sz="1400" dirty="0"/>
              <a:t> den måde, det påvirker vores omdømme på. Samtalen i organisationen om vores omdømme styrkes i både bestyrelse, ledelse og i medarbejdergruppen</a:t>
            </a:r>
          </a:p>
          <a:p>
            <a:pPr marL="0" indent="0">
              <a:buNone/>
            </a:pPr>
            <a:endParaRPr lang="da-DK" sz="1400" dirty="0"/>
          </a:p>
        </p:txBody>
      </p:sp>
    </p:spTree>
    <p:extLst>
      <p:ext uri="{BB962C8B-B14F-4D97-AF65-F5344CB8AC3E}">
        <p14:creationId xmlns:p14="http://schemas.microsoft.com/office/powerpoint/2010/main" val="247733714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A250FC-0B1D-40AD-BA8E-B73ECB9DC6E7}"/>
              </a:ext>
            </a:extLst>
          </p:cNvPr>
          <p:cNvSpPr>
            <a:spLocks noGrp="1"/>
          </p:cNvSpPr>
          <p:nvPr>
            <p:ph type="title"/>
          </p:nvPr>
        </p:nvSpPr>
        <p:spPr/>
        <p:txBody>
          <a:bodyPr/>
          <a:lstStyle/>
          <a:p>
            <a:endParaRPr lang="da-DK" dirty="0"/>
          </a:p>
        </p:txBody>
      </p:sp>
      <p:sp>
        <p:nvSpPr>
          <p:cNvPr id="3" name="Pladsholder til indhold 2">
            <a:extLst>
              <a:ext uri="{FF2B5EF4-FFF2-40B4-BE49-F238E27FC236}">
                <a16:creationId xmlns:a16="http://schemas.microsoft.com/office/drawing/2014/main" id="{CBA92211-AB39-4475-9A38-6DE3559F528A}"/>
              </a:ext>
            </a:extLst>
          </p:cNvPr>
          <p:cNvSpPr>
            <a:spLocks noGrp="1"/>
          </p:cNvSpPr>
          <p:nvPr>
            <p:ph idx="1"/>
          </p:nvPr>
        </p:nvSpPr>
        <p:spPr>
          <a:xfrm>
            <a:off x="390525" y="447040"/>
            <a:ext cx="7018338" cy="4199573"/>
          </a:xfrm>
        </p:spPr>
        <p:txBody>
          <a:bodyPr/>
          <a:lstStyle/>
          <a:p>
            <a:pPr marL="0" indent="0">
              <a:buNone/>
            </a:pPr>
            <a:r>
              <a:rPr lang="da-DK" b="1" dirty="0"/>
              <a:t>Strategisk tema 6</a:t>
            </a:r>
          </a:p>
          <a:p>
            <a:pPr marL="0" indent="0">
              <a:buNone/>
            </a:pPr>
            <a:endParaRPr lang="da-DK" dirty="0"/>
          </a:p>
          <a:p>
            <a:pPr marL="0" indent="0">
              <a:buNone/>
            </a:pPr>
            <a:r>
              <a:rPr lang="da-DK" b="1" dirty="0"/>
              <a:t>Mål 1</a:t>
            </a:r>
          </a:p>
          <a:p>
            <a:pPr marL="0" indent="0">
              <a:buNone/>
            </a:pPr>
            <a:r>
              <a:rPr lang="da-DK" dirty="0"/>
              <a:t>At der arbejdes målrettet på opkvalificering af dokumentationen i hele organisationen.</a:t>
            </a:r>
          </a:p>
          <a:p>
            <a:pPr marL="0" indent="0">
              <a:buNone/>
            </a:pPr>
            <a:endParaRPr lang="da-DK" dirty="0"/>
          </a:p>
          <a:p>
            <a:pPr marL="0" indent="0">
              <a:buNone/>
            </a:pPr>
            <a:r>
              <a:rPr lang="da-DK" b="1" dirty="0"/>
              <a:t>Handleplan 1</a:t>
            </a:r>
          </a:p>
          <a:p>
            <a:pPr marL="0" indent="0">
              <a:buNone/>
            </a:pPr>
            <a:r>
              <a:rPr lang="da-DK" dirty="0"/>
              <a:t>Alle ledelsespersoner har et skærpet fokus på dokumentation og udvikling heraf  i det daglige arbejde</a:t>
            </a:r>
          </a:p>
          <a:p>
            <a:pPr marL="0" indent="0">
              <a:buNone/>
            </a:pPr>
            <a:endParaRPr lang="da-DK" dirty="0"/>
          </a:p>
          <a:p>
            <a:pPr marL="0" indent="0">
              <a:buNone/>
            </a:pPr>
            <a:r>
              <a:rPr lang="da-DK" b="1" dirty="0"/>
              <a:t>Handleplan 2</a:t>
            </a:r>
          </a:p>
          <a:p>
            <a:pPr marL="0" indent="0">
              <a:buNone/>
            </a:pPr>
            <a:r>
              <a:rPr lang="da-DK" dirty="0"/>
              <a:t>At der udarbejdes en konkret strategi for opkvalificeringen af kanonens dokumentation  med løbende opfølgning. </a:t>
            </a:r>
          </a:p>
        </p:txBody>
      </p:sp>
    </p:spTree>
    <p:extLst>
      <p:ext uri="{BB962C8B-B14F-4D97-AF65-F5344CB8AC3E}">
        <p14:creationId xmlns:p14="http://schemas.microsoft.com/office/powerpoint/2010/main" val="381642461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400" b="1" dirty="0"/>
              <a:t>VI Ledelsesgrundlag</a:t>
            </a:r>
            <a:endParaRPr lang="da-DK" dirty="0"/>
          </a:p>
        </p:txBody>
      </p:sp>
      <p:sp>
        <p:nvSpPr>
          <p:cNvPr id="3" name="Pladsholder til indhold 2"/>
          <p:cNvSpPr>
            <a:spLocks noGrp="1"/>
          </p:cNvSpPr>
          <p:nvPr>
            <p:ph idx="1"/>
          </p:nvPr>
        </p:nvSpPr>
        <p:spPr/>
        <p:txBody>
          <a:bodyPr/>
          <a:lstStyle/>
          <a:p>
            <a:pPr marL="0" indent="0">
              <a:buNone/>
            </a:pPr>
            <a:r>
              <a:rPr lang="da-DK" b="1" dirty="0"/>
              <a:t>Professionel Ledelse</a:t>
            </a:r>
            <a:endParaRPr lang="da-DK" dirty="0"/>
          </a:p>
          <a:p>
            <a:pPr marL="0" indent="0">
              <a:buNone/>
            </a:pPr>
            <a:endParaRPr lang="da-DK" dirty="0"/>
          </a:p>
          <a:p>
            <a:pPr marL="0" indent="0">
              <a:buNone/>
            </a:pPr>
            <a:r>
              <a:rPr lang="da-DK" dirty="0"/>
              <a:t>I Kanonen er vi kendt for professionel ledelse. </a:t>
            </a:r>
          </a:p>
          <a:p>
            <a:pPr marL="0" indent="0">
              <a:buNone/>
            </a:pPr>
            <a:r>
              <a:rPr lang="da-DK" dirty="0"/>
              <a:t>Dette gælder både som faglig og personalemæssig ledelse.</a:t>
            </a:r>
          </a:p>
          <a:p>
            <a:pPr marL="0" indent="0">
              <a:buNone/>
            </a:pPr>
            <a:r>
              <a:rPr lang="da-DK" dirty="0"/>
              <a:t>Ledelse har flere niveauer i Kanonen. Ledelsesgrundlaget tager lederens perspektiv og sætter fokus på vores roller i de forskellige sammenhænge, vi indgår i.</a:t>
            </a:r>
          </a:p>
          <a:p>
            <a:pPr marL="0" indent="0">
              <a:buNone/>
            </a:pPr>
            <a:endParaRPr lang="da-DK" dirty="0"/>
          </a:p>
        </p:txBody>
      </p:sp>
    </p:spTree>
    <p:extLst>
      <p:ext uri="{BB962C8B-B14F-4D97-AF65-F5344CB8AC3E}">
        <p14:creationId xmlns:p14="http://schemas.microsoft.com/office/powerpoint/2010/main" val="311885778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Det betyder, at udgangspunktet for al ledelseshandling, er at</a:t>
            </a:r>
          </a:p>
          <a:p>
            <a:pPr marL="0" indent="0">
              <a:buNone/>
            </a:pPr>
            <a:r>
              <a:rPr lang="da-DK" b="1" dirty="0"/>
              <a:t> </a:t>
            </a:r>
            <a:endParaRPr lang="da-DK" dirty="0"/>
          </a:p>
          <a:p>
            <a:r>
              <a:rPr lang="da-DK" b="1" dirty="0"/>
              <a:t>Ledelsen tager ledelsesansvar og skaber muligheder</a:t>
            </a:r>
            <a:endParaRPr lang="da-DK" dirty="0"/>
          </a:p>
          <a:p>
            <a:endParaRPr lang="da-DK" b="1" dirty="0"/>
          </a:p>
          <a:p>
            <a:r>
              <a:rPr lang="da-DK" b="1" dirty="0"/>
              <a:t>Vores medarbejdere anvender mulighederne ansvarligt</a:t>
            </a:r>
            <a:endParaRPr lang="da-DK" dirty="0"/>
          </a:p>
          <a:p>
            <a:pPr marL="0" indent="0">
              <a:buNone/>
            </a:pPr>
            <a:r>
              <a:rPr lang="da-DK" b="1" dirty="0"/>
              <a:t>	</a:t>
            </a:r>
            <a:endParaRPr lang="da-DK" dirty="0"/>
          </a:p>
          <a:p>
            <a:r>
              <a:rPr lang="da-DK" b="1" dirty="0"/>
              <a:t>Vores unge gives ansvar og (kan) bruge mulighederne</a:t>
            </a:r>
            <a:endParaRPr lang="da-DK" dirty="0"/>
          </a:p>
          <a:p>
            <a:pPr marL="0" indent="0">
              <a:buNone/>
            </a:pPr>
            <a:r>
              <a:rPr lang="da-DK" dirty="0"/>
              <a:t> </a:t>
            </a:r>
          </a:p>
          <a:p>
            <a:pPr marL="0" indent="0">
              <a:buNone/>
            </a:pPr>
            <a:r>
              <a:rPr lang="da-DK" dirty="0"/>
              <a:t>Indsats på alle niveauer kræver professionel ledelse.</a:t>
            </a:r>
          </a:p>
          <a:p>
            <a:pPr marL="0" indent="0">
              <a:buNone/>
            </a:pPr>
            <a:endParaRPr lang="da-DK" dirty="0"/>
          </a:p>
        </p:txBody>
      </p:sp>
    </p:spTree>
    <p:extLst>
      <p:ext uri="{BB962C8B-B14F-4D97-AF65-F5344CB8AC3E}">
        <p14:creationId xmlns:p14="http://schemas.microsoft.com/office/powerpoint/2010/main" val="127729733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Professionel ledelse</a:t>
            </a:r>
            <a:endParaRPr lang="da-DK" dirty="0"/>
          </a:p>
        </p:txBody>
      </p:sp>
      <p:sp>
        <p:nvSpPr>
          <p:cNvPr id="3" name="Pladsholder til indhold 2"/>
          <p:cNvSpPr>
            <a:spLocks noGrp="1"/>
          </p:cNvSpPr>
          <p:nvPr>
            <p:ph idx="1"/>
          </p:nvPr>
        </p:nvSpPr>
        <p:spPr>
          <a:xfrm>
            <a:off x="390525" y="965418"/>
            <a:ext cx="7018338" cy="3681195"/>
          </a:xfrm>
        </p:spPr>
        <p:txBody>
          <a:bodyPr/>
          <a:lstStyle/>
          <a:p>
            <a:pPr marL="0" indent="0">
              <a:buNone/>
            </a:pPr>
            <a:r>
              <a:rPr lang="da-DK" b="1" dirty="0"/>
              <a:t>Professionel ledelse </a:t>
            </a:r>
            <a:r>
              <a:rPr lang="da-DK" dirty="0"/>
              <a:t>betyder i Kanonen:</a:t>
            </a:r>
          </a:p>
          <a:p>
            <a:pPr lvl="0"/>
            <a:r>
              <a:rPr lang="da-DK" dirty="0"/>
              <a:t>At være bevidst om sin ledelsesrolle</a:t>
            </a:r>
          </a:p>
          <a:p>
            <a:pPr lvl="0"/>
            <a:r>
              <a:rPr lang="da-DK" dirty="0"/>
              <a:t>Ansvarlig for at sikre strategi, mål og planer på alle niveauer</a:t>
            </a:r>
          </a:p>
          <a:p>
            <a:pPr lvl="0"/>
            <a:r>
              <a:rPr lang="da-DK" dirty="0"/>
              <a:t>Sikre opfølgningen på strategi, mål </a:t>
            </a:r>
            <a:r>
              <a:rPr lang="da-DK"/>
              <a:t>og planer</a:t>
            </a:r>
            <a:endParaRPr lang="da-DK" dirty="0"/>
          </a:p>
          <a:p>
            <a:pPr lvl="0"/>
            <a:r>
              <a:rPr lang="da-DK" dirty="0"/>
              <a:t>At delegere maksimalt</a:t>
            </a:r>
          </a:p>
          <a:p>
            <a:pPr lvl="0"/>
            <a:r>
              <a:rPr lang="da-DK" dirty="0"/>
              <a:t>At være gode ambassadører for Kanonen</a:t>
            </a:r>
          </a:p>
          <a:p>
            <a:pPr lvl="0"/>
            <a:r>
              <a:rPr lang="da-DK" dirty="0"/>
              <a:t>At være synlig</a:t>
            </a:r>
          </a:p>
          <a:p>
            <a:pPr lvl="0"/>
            <a:r>
              <a:rPr lang="da-DK" dirty="0"/>
              <a:t>At enhver leders afdelinger skal følge de strategier og retningslinjer, der udmeldes</a:t>
            </a:r>
          </a:p>
          <a:p>
            <a:pPr lvl="0"/>
            <a:r>
              <a:rPr lang="da-DK" dirty="0"/>
              <a:t>Det forventes, at man leder op, leder ned, leder ud, leder ind</a:t>
            </a:r>
          </a:p>
          <a:p>
            <a:pPr lvl="0"/>
            <a:r>
              <a:rPr lang="da-DK" dirty="0"/>
              <a:t>At opfølgning altid skal være i fokus</a:t>
            </a:r>
          </a:p>
          <a:p>
            <a:pPr marL="0" indent="0">
              <a:buNone/>
            </a:pPr>
            <a:r>
              <a:rPr lang="da-DK" dirty="0"/>
              <a:t> </a:t>
            </a:r>
          </a:p>
          <a:p>
            <a:endParaRPr lang="da-DK" dirty="0"/>
          </a:p>
        </p:txBody>
      </p:sp>
    </p:spTree>
    <p:extLst>
      <p:ext uri="{BB962C8B-B14F-4D97-AF65-F5344CB8AC3E}">
        <p14:creationId xmlns:p14="http://schemas.microsoft.com/office/powerpoint/2010/main" val="289620185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Vores normer for ledelse</a:t>
            </a:r>
            <a:endParaRPr lang="da-DK" dirty="0"/>
          </a:p>
        </p:txBody>
      </p:sp>
      <p:sp>
        <p:nvSpPr>
          <p:cNvPr id="3" name="Pladsholder til indhold 2"/>
          <p:cNvSpPr>
            <a:spLocks noGrp="1"/>
          </p:cNvSpPr>
          <p:nvPr>
            <p:ph idx="1"/>
          </p:nvPr>
        </p:nvSpPr>
        <p:spPr/>
        <p:txBody>
          <a:bodyPr/>
          <a:lstStyle/>
          <a:p>
            <a:pPr marL="0" indent="0">
              <a:buNone/>
            </a:pPr>
            <a:r>
              <a:rPr lang="da-DK" b="1" dirty="0"/>
              <a:t>Vores normer for ledelse </a:t>
            </a:r>
            <a:r>
              <a:rPr lang="da-DK" dirty="0"/>
              <a:t>er:</a:t>
            </a:r>
          </a:p>
          <a:p>
            <a:pPr lvl="0"/>
            <a:r>
              <a:rPr lang="da-DK" dirty="0"/>
              <a:t>At være rollemodel</a:t>
            </a:r>
          </a:p>
          <a:p>
            <a:pPr lvl="0"/>
            <a:r>
              <a:rPr lang="da-DK" dirty="0"/>
              <a:t>Overholde regler og procedurer</a:t>
            </a:r>
          </a:p>
          <a:p>
            <a:pPr lvl="0"/>
            <a:r>
              <a:rPr lang="da-DK" dirty="0"/>
              <a:t>Loyalitet overfor beslutninger (også når man ikke er enig)</a:t>
            </a:r>
          </a:p>
          <a:p>
            <a:pPr lvl="0"/>
            <a:r>
              <a:rPr lang="da-DK" dirty="0"/>
              <a:t>At alle afdelinger og </a:t>
            </a:r>
            <a:r>
              <a:rPr lang="da-DK" dirty="0">
                <a:solidFill>
                  <a:srgbClr val="4D4D4D"/>
                </a:solidFill>
              </a:rPr>
              <a:t>ledere</a:t>
            </a:r>
            <a:r>
              <a:rPr lang="da-DK" dirty="0"/>
              <a:t> bidrager til strategien</a:t>
            </a:r>
          </a:p>
          <a:p>
            <a:pPr lvl="0"/>
            <a:r>
              <a:rPr lang="da-DK" dirty="0"/>
              <a:t>Gå forrest og holde sig i baggrunden</a:t>
            </a:r>
          </a:p>
          <a:p>
            <a:pPr marL="0" indent="0">
              <a:buNone/>
            </a:pPr>
            <a:endParaRPr lang="da-DK" dirty="0"/>
          </a:p>
        </p:txBody>
      </p:sp>
    </p:spTree>
    <p:extLst>
      <p:ext uri="{BB962C8B-B14F-4D97-AF65-F5344CB8AC3E}">
        <p14:creationId xmlns:p14="http://schemas.microsoft.com/office/powerpoint/2010/main" val="425327318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Synlig ledelse</a:t>
            </a:r>
            <a:br>
              <a:rPr lang="da-DK" dirty="0"/>
            </a:br>
            <a:endParaRPr lang="da-DK" dirty="0"/>
          </a:p>
        </p:txBody>
      </p:sp>
      <p:sp>
        <p:nvSpPr>
          <p:cNvPr id="3" name="Pladsholder til indhold 2"/>
          <p:cNvSpPr>
            <a:spLocks noGrp="1"/>
          </p:cNvSpPr>
          <p:nvPr>
            <p:ph idx="1"/>
          </p:nvPr>
        </p:nvSpPr>
        <p:spPr>
          <a:xfrm>
            <a:off x="390525" y="894080"/>
            <a:ext cx="7018338" cy="3752533"/>
          </a:xfrm>
        </p:spPr>
        <p:txBody>
          <a:bodyPr/>
          <a:lstStyle/>
          <a:p>
            <a:pPr marL="0" indent="0">
              <a:buNone/>
            </a:pPr>
            <a:r>
              <a:rPr lang="da-DK" dirty="0"/>
              <a:t>For os betyder </a:t>
            </a:r>
            <a:r>
              <a:rPr lang="da-DK" b="1" dirty="0"/>
              <a:t>synlig ledelse </a:t>
            </a:r>
            <a:endParaRPr lang="da-DK" dirty="0"/>
          </a:p>
          <a:p>
            <a:pPr lvl="0"/>
            <a:r>
              <a:rPr lang="da-DK" dirty="0"/>
              <a:t>At blive set</a:t>
            </a:r>
          </a:p>
          <a:p>
            <a:pPr lvl="0"/>
            <a:r>
              <a:rPr lang="da-DK" dirty="0"/>
              <a:t>At kunne beskrive mål og visioner klart</a:t>
            </a:r>
          </a:p>
          <a:p>
            <a:pPr lvl="0"/>
            <a:r>
              <a:rPr lang="da-DK" dirty="0"/>
              <a:t>At være en god model</a:t>
            </a:r>
          </a:p>
          <a:p>
            <a:pPr lvl="0"/>
            <a:r>
              <a:rPr lang="da-DK" dirty="0"/>
              <a:t>At kunne lytte og have indlevelsesevne</a:t>
            </a:r>
          </a:p>
          <a:p>
            <a:pPr lvl="0"/>
            <a:r>
              <a:rPr lang="da-DK" dirty="0"/>
              <a:t>At kunne kommunikere klart</a:t>
            </a:r>
          </a:p>
          <a:p>
            <a:pPr lvl="0"/>
            <a:r>
              <a:rPr lang="da-DK" dirty="0"/>
              <a:t>At kunne skabe entusiasme og begejstring</a:t>
            </a:r>
          </a:p>
          <a:p>
            <a:pPr lvl="0"/>
            <a:r>
              <a:rPr lang="da-DK" dirty="0"/>
              <a:t>At vise interesse for medarbejderne</a:t>
            </a:r>
          </a:p>
          <a:p>
            <a:pPr lvl="0"/>
            <a:r>
              <a:rPr lang="da-DK" dirty="0"/>
              <a:t>At være mentor/coach</a:t>
            </a:r>
          </a:p>
          <a:p>
            <a:pPr lvl="0"/>
            <a:r>
              <a:rPr lang="da-DK" dirty="0"/>
              <a:t>At være synlig for vores unge</a:t>
            </a:r>
          </a:p>
          <a:p>
            <a:pPr marL="0" indent="0">
              <a:buNone/>
            </a:pPr>
            <a:r>
              <a:rPr lang="da-DK" dirty="0"/>
              <a:t>Synlighed er ikke det samme som tilgængelighed.</a:t>
            </a:r>
          </a:p>
          <a:p>
            <a:endParaRPr lang="da-DK" dirty="0"/>
          </a:p>
        </p:txBody>
      </p:sp>
    </p:spTree>
    <p:extLst>
      <p:ext uri="{BB962C8B-B14F-4D97-AF65-F5344CB8AC3E}">
        <p14:creationId xmlns:p14="http://schemas.microsoft.com/office/powerpoint/2010/main" val="95973706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Indledning</a:t>
            </a:r>
          </a:p>
        </p:txBody>
      </p:sp>
      <p:sp>
        <p:nvSpPr>
          <p:cNvPr id="3" name="Pladsholder til indhold 2"/>
          <p:cNvSpPr>
            <a:spLocks noGrp="1"/>
          </p:cNvSpPr>
          <p:nvPr>
            <p:ph idx="1"/>
          </p:nvPr>
        </p:nvSpPr>
        <p:spPr/>
        <p:txBody>
          <a:bodyPr/>
          <a:lstStyle/>
          <a:p>
            <a:pPr marL="0" indent="0">
              <a:buNone/>
            </a:pPr>
            <a:r>
              <a:rPr lang="da-DK" dirty="0"/>
              <a:t>Strategien for Kanonen sætter de overordnede rammer og udstikker retningen for Kanonens aktiviteter fra august 2017 frem til 2020. Strategien skal sikre, at vi gennem målrettet arbejde med kvalitet og udvikling bidrager med ny viden med relevans for området og samfundets udsatte grupper.</a:t>
            </a:r>
          </a:p>
          <a:p>
            <a:pPr marL="0" indent="0">
              <a:buNone/>
            </a:pPr>
            <a:r>
              <a:rPr lang="da-DK" dirty="0"/>
              <a:t>Strategien skal betragtes som et værktøj og guideline til Kanonens vision, mission, ledelsesgrundlag og den strategiske ramme for den ledelsesmæssige indsats, der forgår på alle niveauer i Kanonen.</a:t>
            </a:r>
          </a:p>
          <a:p>
            <a:pPr marL="0" indent="0">
              <a:buNone/>
            </a:pPr>
            <a:r>
              <a:rPr lang="da-DK" dirty="0"/>
              <a:t>Strategien skal være med til at styrke at vi fortsat leverer ydelser af højeste kvalitet, og at vi gennem strategiske samarbejder skaber nye tilbud på området. Vores ambition er, at vores nye tilbud vil bidrage til at afhjælpe aktuelle samfundsudfordringer. </a:t>
            </a:r>
          </a:p>
        </p:txBody>
      </p:sp>
    </p:spTree>
    <p:extLst>
      <p:ext uri="{BB962C8B-B14F-4D97-AF65-F5344CB8AC3E}">
        <p14:creationId xmlns:p14="http://schemas.microsoft.com/office/powerpoint/2010/main" val="770406163"/>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Vi måler vores ledelse på</a:t>
            </a:r>
            <a:br>
              <a:rPr lang="da-DK" b="1" dirty="0"/>
            </a:br>
            <a:endParaRPr lang="da-DK" b="1" dirty="0"/>
          </a:p>
        </p:txBody>
      </p:sp>
      <p:sp>
        <p:nvSpPr>
          <p:cNvPr id="3" name="Pladsholder til indhold 2"/>
          <p:cNvSpPr>
            <a:spLocks noGrp="1"/>
          </p:cNvSpPr>
          <p:nvPr>
            <p:ph idx="1"/>
          </p:nvPr>
        </p:nvSpPr>
        <p:spPr/>
        <p:txBody>
          <a:bodyPr/>
          <a:lstStyle/>
          <a:p>
            <a:pPr marL="0" indent="0">
              <a:buNone/>
            </a:pPr>
            <a:r>
              <a:rPr lang="da-DK" b="1" dirty="0"/>
              <a:t>Vi måler vores ledelse på</a:t>
            </a:r>
          </a:p>
          <a:p>
            <a:pPr lvl="0"/>
            <a:r>
              <a:rPr lang="da-DK" dirty="0"/>
              <a:t>Er den professionel?</a:t>
            </a:r>
          </a:p>
          <a:p>
            <a:pPr lvl="0"/>
            <a:r>
              <a:rPr lang="da-DK" dirty="0"/>
              <a:t>Delegeres der maksimalt?</a:t>
            </a:r>
          </a:p>
          <a:p>
            <a:pPr lvl="0"/>
            <a:r>
              <a:rPr lang="da-DK" dirty="0"/>
              <a:t>Følges der altid op på aftaler og beslutninger?</a:t>
            </a:r>
          </a:p>
          <a:p>
            <a:pPr lvl="0"/>
            <a:r>
              <a:rPr lang="da-DK" dirty="0"/>
              <a:t>Er der relevant og tilpas synlighed?</a:t>
            </a:r>
          </a:p>
          <a:p>
            <a:pPr lvl="0"/>
            <a:r>
              <a:rPr lang="da-DK" dirty="0"/>
              <a:t>Følges de aftalte normer for god ledelse?</a:t>
            </a:r>
          </a:p>
          <a:p>
            <a:pPr lvl="0"/>
            <a:r>
              <a:rPr lang="da-DK" dirty="0"/>
              <a:t>Er man en god ambassadør for Kanonen?</a:t>
            </a:r>
          </a:p>
          <a:p>
            <a:pPr marL="0" indent="0">
              <a:buNone/>
            </a:pPr>
            <a:endParaRPr lang="da-DK" dirty="0"/>
          </a:p>
          <a:p>
            <a:pPr marL="0" indent="0">
              <a:buNone/>
            </a:pPr>
            <a:endParaRPr lang="da-DK" baseline="-25000" dirty="0"/>
          </a:p>
        </p:txBody>
      </p:sp>
    </p:spTree>
    <p:extLst>
      <p:ext uri="{BB962C8B-B14F-4D97-AF65-F5344CB8AC3E}">
        <p14:creationId xmlns:p14="http://schemas.microsoft.com/office/powerpoint/2010/main" val="389614097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Efter en periode med svingende anbringelsestal, er målet i indeværende strategiperiode at arbejde med videreudvikling og oprettelse af nye tilbud – samtidig med, at der er fokus på konsolidering af organisationen, så den indre organisation understøtter dette.</a:t>
            </a:r>
          </a:p>
          <a:p>
            <a:pPr marL="0" indent="0">
              <a:buNone/>
            </a:pPr>
            <a:r>
              <a:rPr lang="da-DK" dirty="0"/>
              <a:t>Vi har en stærk tradition for at samarbejde med forskellige eksterne parter, og strategien vil bidrage til at </a:t>
            </a:r>
            <a:r>
              <a:rPr lang="da-DK" dirty="0" err="1"/>
              <a:t>videnssamarbejdet</a:t>
            </a:r>
            <a:r>
              <a:rPr lang="da-DK" dirty="0"/>
              <a:t> vil intensiveres i alle Kanonens aktiviteter. Vores fremtidige </a:t>
            </a:r>
            <a:r>
              <a:rPr lang="da-DK" dirty="0" err="1"/>
              <a:t>videnssamarbejde</a:t>
            </a:r>
            <a:r>
              <a:rPr lang="da-DK" dirty="0"/>
              <a:t> kan være med fonde, ministerier, uddannelsesinstitutioner, andre opholdssteder, kommuner og andre relevante aktører.</a:t>
            </a:r>
          </a:p>
          <a:p>
            <a:pPr marL="0" indent="0">
              <a:buNone/>
            </a:pPr>
            <a:r>
              <a:rPr lang="da-DK" dirty="0"/>
              <a:t>Grundlæggende for strategiens gennemførsel vil være fokus på planlægning, ansvarsfordeling og gennemskuelige processer. </a:t>
            </a:r>
          </a:p>
        </p:txBody>
      </p:sp>
    </p:spTree>
    <p:extLst>
      <p:ext uri="{BB962C8B-B14F-4D97-AF65-F5344CB8AC3E}">
        <p14:creationId xmlns:p14="http://schemas.microsoft.com/office/powerpoint/2010/main" val="392331133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Både de unges og medarbejdernes trivsel er vigtig for os, da deres tilfredshed er væsentlig for at realisere vores ambition om at sikre og udvikle kvaliteten i vores tilbud. Derfor fokuserer vi på at skabe gennemsigtighed i vores organisation, dens mål og beslutningsprocesser.</a:t>
            </a:r>
          </a:p>
          <a:p>
            <a:pPr marL="0" indent="0">
              <a:buNone/>
            </a:pPr>
            <a:r>
              <a:rPr lang="da-DK" dirty="0"/>
              <a:t>Strategien er udarbejdet på baggrund af en SWOT- analyse, der er gennemført i august 2017. I SWOT analysen indgår de fire elementer: styrker, svagheder, muligheder og trusler.</a:t>
            </a:r>
          </a:p>
          <a:p>
            <a:pPr marL="0" indent="0">
              <a:buNone/>
            </a:pPr>
            <a:r>
              <a:rPr lang="da-DK" dirty="0"/>
              <a:t>Vores </a:t>
            </a:r>
            <a:r>
              <a:rPr lang="da-DK" b="1" dirty="0"/>
              <a:t>styrker</a:t>
            </a:r>
            <a:r>
              <a:rPr lang="da-DK" dirty="0"/>
              <a:t> er, at vi er en udviklingsorienteret organisation, som er god til at se muligheder og få nye ideer. Samtidig tør vi føre dem ud i livet.</a:t>
            </a:r>
          </a:p>
          <a:p>
            <a:pPr marL="0" indent="0">
              <a:buNone/>
            </a:pPr>
            <a:r>
              <a:rPr lang="da-DK" dirty="0"/>
              <a:t>Vi har samtidig været gode til at tænke i alternativer – også ift. medarbejdere, så det er lykkedes at få et samarbejde med bl.a. Århus Kommune, hvorfra vi har fået nogle dygtige kompetencer i praktik.</a:t>
            </a:r>
          </a:p>
          <a:p>
            <a:pPr marL="0" indent="0">
              <a:buNone/>
            </a:pPr>
            <a:endParaRPr lang="da-DK" dirty="0"/>
          </a:p>
        </p:txBody>
      </p:sp>
    </p:spTree>
    <p:extLst>
      <p:ext uri="{BB962C8B-B14F-4D97-AF65-F5344CB8AC3E}">
        <p14:creationId xmlns:p14="http://schemas.microsoft.com/office/powerpoint/2010/main" val="35776367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Vi er som organisation kendt for vores høje faglighed og kvalitet i vores ydelser, så kommunerne henvender sig ofte igen. I foråret/sommer 2017 har vi oplevet et visitationsboom, som har gjort, at vi har måttet afvise mange sager pga. manglende medarbejdere – og da vi ikke ønsker at gå på kompromis med vores høje kvalitet, har vi måttet afvise et stort antal.</a:t>
            </a:r>
          </a:p>
          <a:p>
            <a:pPr marL="0" indent="0">
              <a:buNone/>
            </a:pPr>
            <a:r>
              <a:rPr lang="da-DK" dirty="0"/>
              <a:t>Vi har gennem mange år været glade for den høje anciennitet, som vi kan præstere hos både medarbejdere og ledelsespersoner. Det stiller os stærkt rent fagligt, og det giver os muligheden for at opretholde en stor viden i organisationen.</a:t>
            </a:r>
          </a:p>
          <a:p>
            <a:pPr marL="0" indent="0">
              <a:buNone/>
            </a:pPr>
            <a:r>
              <a:rPr lang="da-DK" dirty="0"/>
              <a:t>Gennem de senere år har vi fokuseret meget på netværksdannelser, hvilket har været til stor gavn for Kanonen på mange niveauer. Netværk har givet øget kendskab til Kanonen.</a:t>
            </a:r>
          </a:p>
          <a:p>
            <a:pPr marL="0" indent="0">
              <a:buNone/>
            </a:pPr>
            <a:endParaRPr lang="da-DK" dirty="0"/>
          </a:p>
        </p:txBody>
      </p:sp>
    </p:spTree>
    <p:extLst>
      <p:ext uri="{BB962C8B-B14F-4D97-AF65-F5344CB8AC3E}">
        <p14:creationId xmlns:p14="http://schemas.microsoft.com/office/powerpoint/2010/main" val="100646225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Vores svagheder er, at vi de seneste år har været begrænset i ressourcer – også når der skal udvikles. Samtidig er det svært som organisation at udvikle, når der samtidig er mangel på medarbejdere, da udvikling og kvalificeret personale til at løfte de nye tiltag/tilbud er tæt forbundet. Herunder er følgevirkningerne samtidig, at udviklingsarbejdet centreres om få personer, hvilket hurtigt medfører flaskehalse i organisationen. </a:t>
            </a:r>
          </a:p>
          <a:p>
            <a:pPr marL="0" indent="0">
              <a:buNone/>
            </a:pPr>
            <a:r>
              <a:rPr lang="da-DK" dirty="0"/>
              <a:t>På administrationen og i ledelsesgruppen er det meget sårbart ved ferier og/eller sygdom. Dette grundet flere nedskæringer. Det betyder, at når dette opstår, så kræver det ekstra af alle. Der er i administrationen lige nu ikke overlap på opgaverne, hvilket udgør en yderligere sårbarhed. </a:t>
            </a:r>
          </a:p>
          <a:p>
            <a:pPr marL="0" indent="0">
              <a:buNone/>
            </a:pPr>
            <a:r>
              <a:rPr lang="da-DK" dirty="0"/>
              <a:t>Vi har i organisationen også haft den udfordring, at ledelsen ikke har haft tilstrækkelig fokus på ledelse. </a:t>
            </a:r>
          </a:p>
        </p:txBody>
      </p:sp>
    </p:spTree>
    <p:extLst>
      <p:ext uri="{BB962C8B-B14F-4D97-AF65-F5344CB8AC3E}">
        <p14:creationId xmlns:p14="http://schemas.microsoft.com/office/powerpoint/2010/main" val="140202250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Hele organisationen udfordres, når ledelses forankres i driften, hvilket dog er en naturlig og menneskelig udvikling, når der er travlt. Konsekvensen er dog, at der mistes overblik og retning for afdelingerne/organisationen.</a:t>
            </a:r>
          </a:p>
          <a:p>
            <a:pPr marL="0" indent="0">
              <a:buNone/>
            </a:pPr>
            <a:r>
              <a:rPr lang="da-DK" dirty="0"/>
              <a:t>De svagheder, som har størst risiko for at udvikle sig til </a:t>
            </a:r>
            <a:r>
              <a:rPr lang="da-DK" b="1" dirty="0"/>
              <a:t>trusler</a:t>
            </a:r>
            <a:r>
              <a:rPr lang="da-DK" dirty="0"/>
              <a:t> er:</a:t>
            </a:r>
          </a:p>
          <a:p>
            <a:r>
              <a:rPr lang="da-DK" dirty="0"/>
              <a:t>Sårbarheden på administrationen</a:t>
            </a:r>
          </a:p>
          <a:p>
            <a:r>
              <a:rPr lang="da-DK" dirty="0"/>
              <a:t>Når ledelsen ikke har tilstrækkelig fokus på ledelse </a:t>
            </a:r>
          </a:p>
          <a:p>
            <a:r>
              <a:rPr lang="da-DK" dirty="0"/>
              <a:t>Når der findes (for) begrænsede ressourcer til udvikling. Det er alle tre områder, som vil få ekstra opmærksomhed i indeværende strategiperiode.</a:t>
            </a:r>
          </a:p>
          <a:p>
            <a:pPr marL="0" indent="0">
              <a:buNone/>
            </a:pPr>
            <a:r>
              <a:rPr lang="da-DK" dirty="0"/>
              <a:t>De trusler, som ligeledes må prioriteres og gives yderligere opmærksomhed er umiddelbart mest udefrakommende forhold, som konkurrenter, der gør det billigere og de anbringelseskonjunkturer, som vi ser hos kommunerne. </a:t>
            </a:r>
          </a:p>
        </p:txBody>
      </p:sp>
    </p:spTree>
    <p:extLst>
      <p:ext uri="{BB962C8B-B14F-4D97-AF65-F5344CB8AC3E}">
        <p14:creationId xmlns:p14="http://schemas.microsoft.com/office/powerpoint/2010/main" val="235892652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pPr marL="0" indent="0">
              <a:buNone/>
            </a:pPr>
            <a:r>
              <a:rPr lang="da-DK" dirty="0"/>
              <a:t>Begge dele – forhold, som vi ikke umiddelbart har nogen indflydelse på, men som alligevel kan have ret afgørende betydning for vores drift.</a:t>
            </a:r>
          </a:p>
          <a:p>
            <a:pPr marL="0" indent="0">
              <a:buNone/>
            </a:pPr>
            <a:r>
              <a:rPr lang="da-DK" dirty="0"/>
              <a:t>En ting, som vi nævnte under styrker var vores mange henvendelser denne sommer. Vi er meget opmærksomme på, at vores situation med manglende medarbejdere og derfor en afvisning af mange visitationen – gøres i respekt for den unge og den opgave, som visiteres. Vi er i hver en sag i tæt kontakt med kommunerne, og sørger for grundig tilbagemelding på, at vi ikke kan tage i mod den konkrete unge – da vi ikke vil løse opgave med en lavere kvalitet. Flere kommuner vælger at sætte de unge på venteliste – andre finder alternative løsninger. Vi oplever stor lydhørhed hos kommunerne ift. vores afslag med baggrund i kvalitet og faglighed. Vi er dog hele tiden opmærksomme på, at vores dialoger med kommunerne – ikke bliver en trussel for Kanonen.</a:t>
            </a:r>
          </a:p>
          <a:p>
            <a:pPr marL="0" indent="0">
              <a:buNone/>
            </a:pPr>
            <a:endParaRPr lang="da-DK" dirty="0"/>
          </a:p>
          <a:p>
            <a:pPr marL="0" indent="0">
              <a:buNone/>
            </a:pPr>
            <a:endParaRPr lang="da-DK" dirty="0"/>
          </a:p>
        </p:txBody>
      </p:sp>
    </p:spTree>
    <p:extLst>
      <p:ext uri="{BB962C8B-B14F-4D97-AF65-F5344CB8AC3E}">
        <p14:creationId xmlns:p14="http://schemas.microsoft.com/office/powerpoint/2010/main" val="3178607183"/>
      </p:ext>
    </p:extLst>
  </p:cSld>
  <p:clrMapOvr>
    <a:masterClrMapping/>
  </p:clrMapOvr>
  <p:transition spd="med"/>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Bliss-Medium"/>
        <a:ea typeface=""/>
        <a:cs typeface=""/>
      </a:majorFont>
      <a:minorFont>
        <a:latin typeface="Bliss-Light"/>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FC764C3C8AE66499F3C24C90BC705DA" ma:contentTypeVersion="5" ma:contentTypeDescription="Opret et nyt dokument." ma:contentTypeScope="" ma:versionID="799f44eff9732c0e5b383228a323313a">
  <xsd:schema xmlns:xsd="http://www.w3.org/2001/XMLSchema" xmlns:xs="http://www.w3.org/2001/XMLSchema" xmlns:p="http://schemas.microsoft.com/office/2006/metadata/properties" xmlns:ns3="ee480fee-7f01-4583-86a6-579d8aa55eaa" xmlns:ns4="83c7b04d-dab8-4275-947d-f66b0458bf43" targetNamespace="http://schemas.microsoft.com/office/2006/metadata/properties" ma:root="true" ma:fieldsID="e4827d03fb668b99484e566a6a598a1d" ns3:_="" ns4:_="">
    <xsd:import namespace="ee480fee-7f01-4583-86a6-579d8aa55eaa"/>
    <xsd:import namespace="83c7b04d-dab8-4275-947d-f66b0458bf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480fee-7f01-4583-86a6-579d8aa55e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c7b04d-dab8-4275-947d-f66b0458bf43"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SharingHintHash" ma:index="12" nillable="true" ma:displayName="Hashværdi for deling"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9CE3A4-CC6D-480A-B3CB-A1DE0CCECFA3}">
  <ds:schemaRefs>
    <ds:schemaRef ds:uri="http://schemas.microsoft.com/sharepoint/v3/contenttype/forms"/>
  </ds:schemaRefs>
</ds:datastoreItem>
</file>

<file path=customXml/itemProps2.xml><?xml version="1.0" encoding="utf-8"?>
<ds:datastoreItem xmlns:ds="http://schemas.openxmlformats.org/officeDocument/2006/customXml" ds:itemID="{914DE9F2-5199-4B1B-AF12-991F69AD41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480fee-7f01-4583-86a6-579d8aa55eaa"/>
    <ds:schemaRef ds:uri="83c7b04d-dab8-4275-947d-f66b0458bf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8BFFEC-9E74-407B-9940-FE2BEA991AF8}">
  <ds:schemaRefs>
    <ds:schemaRef ds:uri="83c7b04d-dab8-4275-947d-f66b0458bf43"/>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ee480fee-7f01-4583-86a6-579d8aa55eaa"/>
    <ds:schemaRef ds:uri="http://schemas.microsoft.com/office/2006/metadata/propertie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2985</TotalTime>
  <Words>2405</Words>
  <Application>Microsoft Office PowerPoint</Application>
  <PresentationFormat>Brugerdefineret</PresentationFormat>
  <Paragraphs>199</Paragraphs>
  <Slides>30</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30</vt:i4>
      </vt:variant>
    </vt:vector>
  </HeadingPairs>
  <TitlesOfParts>
    <vt:vector size="34" baseType="lpstr">
      <vt:lpstr>Arial</vt:lpstr>
      <vt:lpstr>Bliss-Light</vt:lpstr>
      <vt:lpstr>Bliss-Medium</vt:lpstr>
      <vt:lpstr>Standarddesign</vt:lpstr>
      <vt:lpstr>PowerPoint-præsentation</vt:lpstr>
      <vt:lpstr>Strategiplan 2017-2020</vt:lpstr>
      <vt:lpstr>Indledning</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 I Værdigrundlag</vt:lpstr>
      <vt:lpstr>II Mission</vt:lpstr>
      <vt:lpstr>III Vision</vt:lpstr>
      <vt:lpstr>PowerPoint-præsentation</vt:lpstr>
      <vt:lpstr>IV Strategiplan 2017-2020 –  Vores Indsatsområder </vt:lpstr>
      <vt:lpstr>V Mål og handleplaner</vt:lpstr>
      <vt:lpstr>V Mål og handleplaner</vt:lpstr>
      <vt:lpstr>PowerPoint-præsentation</vt:lpstr>
      <vt:lpstr>PowerPoint-præsentation</vt:lpstr>
      <vt:lpstr>PowerPoint-præsentation</vt:lpstr>
      <vt:lpstr>PowerPoint-præsentation</vt:lpstr>
      <vt:lpstr>PowerPoint-præsentation</vt:lpstr>
      <vt:lpstr>PowerPoint-præsentation</vt:lpstr>
      <vt:lpstr>VI Ledelsesgrundlag</vt:lpstr>
      <vt:lpstr>PowerPoint-præsentation</vt:lpstr>
      <vt:lpstr>Professionel ledelse</vt:lpstr>
      <vt:lpstr>Vores normer for ledelse</vt:lpstr>
      <vt:lpstr>Synlig ledelse </vt:lpstr>
      <vt:lpstr>Vi måler vores ledelse på </vt:lpstr>
    </vt:vector>
  </TitlesOfParts>
  <Company>Bente Lindgaard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Autopoiese og systemteori (Maturana, 1929-)</dc:title>
  <dc:creator>Nanna</dc:creator>
  <cp:lastModifiedBy>Mogens Bøstrup Rasmussen</cp:lastModifiedBy>
  <cp:revision>109</cp:revision>
  <cp:lastPrinted>2014-01-20T18:13:34Z</cp:lastPrinted>
  <dcterms:modified xsi:type="dcterms:W3CDTF">2019-11-27T13:34:15Z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0x0101004FC764C3C8AE66499F3C24C90BC705DA</vt:lpwstr>
  </property>
</Properties>
</file>